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3"/>
  </p:notesMasterIdLst>
  <p:sldIdLst>
    <p:sldId id="256" r:id="rId3"/>
    <p:sldId id="257" r:id="rId4"/>
    <p:sldId id="280" r:id="rId5"/>
    <p:sldId id="287" r:id="rId6"/>
    <p:sldId id="281" r:id="rId7"/>
    <p:sldId id="289" r:id="rId8"/>
    <p:sldId id="290" r:id="rId9"/>
    <p:sldId id="299" r:id="rId10"/>
    <p:sldId id="291" r:id="rId11"/>
    <p:sldId id="292" r:id="rId12"/>
    <p:sldId id="283" r:id="rId13"/>
    <p:sldId id="293" r:id="rId14"/>
    <p:sldId id="284" r:id="rId15"/>
    <p:sldId id="294" r:id="rId16"/>
    <p:sldId id="285" r:id="rId17"/>
    <p:sldId id="298" r:id="rId18"/>
    <p:sldId id="300" r:id="rId19"/>
    <p:sldId id="295" r:id="rId20"/>
    <p:sldId id="297" r:id="rId21"/>
    <p:sldId id="28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99"/>
    <a:srgbClr val="FFFF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15" autoAdjust="0"/>
  </p:normalViewPr>
  <p:slideViewPr>
    <p:cSldViewPr>
      <p:cViewPr varScale="1">
        <p:scale>
          <a:sx n="43" d="100"/>
          <a:sy n="43" d="100"/>
        </p:scale>
        <p:origin x="-1212" y="-96"/>
      </p:cViewPr>
      <p:guideLst>
        <p:guide orient="horz" pos="2160"/>
        <p:guide pos="2880"/>
      </p:guideLst>
    </p:cSldViewPr>
  </p:slideViewPr>
  <p:outlineViewPr>
    <p:cViewPr>
      <p:scale>
        <a:sx n="33" d="100"/>
        <a:sy n="33" d="100"/>
      </p:scale>
      <p:origin x="12" y="8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9D689D-6D07-4CD7-B79C-823B53FEFA3F}" type="doc">
      <dgm:prSet loTypeId="urn:microsoft.com/office/officeart/2005/8/layout/arrow6" loCatId="process" qsTypeId="urn:microsoft.com/office/officeart/2005/8/quickstyle/simple2" qsCatId="simple" csTypeId="urn:microsoft.com/office/officeart/2005/8/colors/accent1_2" csCatId="accent1" phldr="1"/>
      <dgm:spPr/>
      <dgm:t>
        <a:bodyPr/>
        <a:lstStyle/>
        <a:p>
          <a:endParaRPr lang="id-ID"/>
        </a:p>
      </dgm:t>
    </dgm:pt>
    <dgm:pt modelId="{579F15A1-3F19-4C74-A6CA-8A95698358C2}">
      <dgm:prSet phldrT="[Text]"/>
      <dgm:spPr/>
      <dgm:t>
        <a:bodyPr/>
        <a:lstStyle/>
        <a:p>
          <a:r>
            <a:rPr lang="id-ID" dirty="0" smtClean="0"/>
            <a:t>MASS TOURISM</a:t>
          </a:r>
          <a:endParaRPr lang="id-ID" dirty="0"/>
        </a:p>
      </dgm:t>
    </dgm:pt>
    <dgm:pt modelId="{7EAA8CBD-8867-43F9-A3B2-34E720EFD12E}" type="parTrans" cxnId="{2CE388E0-ED8F-48A6-9598-5156E9A88C44}">
      <dgm:prSet/>
      <dgm:spPr/>
      <dgm:t>
        <a:bodyPr/>
        <a:lstStyle/>
        <a:p>
          <a:endParaRPr lang="id-ID"/>
        </a:p>
      </dgm:t>
    </dgm:pt>
    <dgm:pt modelId="{2B6BC0AF-84CB-4745-8F49-E0F19D66EC77}" type="sibTrans" cxnId="{2CE388E0-ED8F-48A6-9598-5156E9A88C44}">
      <dgm:prSet/>
      <dgm:spPr/>
      <dgm:t>
        <a:bodyPr/>
        <a:lstStyle/>
        <a:p>
          <a:endParaRPr lang="id-ID"/>
        </a:p>
      </dgm:t>
    </dgm:pt>
    <dgm:pt modelId="{59267F74-0AF2-4183-BE74-B1EBF8BC37E1}">
      <dgm:prSet phldrT="[Text]"/>
      <dgm:spPr/>
      <dgm:t>
        <a:bodyPr/>
        <a:lstStyle/>
        <a:p>
          <a:r>
            <a:rPr lang="id-ID" dirty="0" smtClean="0"/>
            <a:t>NICHE TOURISM</a:t>
          </a:r>
          <a:endParaRPr lang="id-ID" dirty="0"/>
        </a:p>
      </dgm:t>
    </dgm:pt>
    <dgm:pt modelId="{97E93A9A-9335-4BBF-9009-3481417B23F9}" type="parTrans" cxnId="{5D240C7B-5857-4C92-8149-2560E6D789B0}">
      <dgm:prSet/>
      <dgm:spPr/>
      <dgm:t>
        <a:bodyPr/>
        <a:lstStyle/>
        <a:p>
          <a:endParaRPr lang="id-ID"/>
        </a:p>
      </dgm:t>
    </dgm:pt>
    <dgm:pt modelId="{3C4A6F26-41AD-494A-8C03-B8799B799F1D}" type="sibTrans" cxnId="{5D240C7B-5857-4C92-8149-2560E6D789B0}">
      <dgm:prSet/>
      <dgm:spPr/>
      <dgm:t>
        <a:bodyPr/>
        <a:lstStyle/>
        <a:p>
          <a:endParaRPr lang="id-ID"/>
        </a:p>
      </dgm:t>
    </dgm:pt>
    <dgm:pt modelId="{73E6422F-4F48-4E9B-BEDC-D3EA850B2460}" type="pres">
      <dgm:prSet presAssocID="{BB9D689D-6D07-4CD7-B79C-823B53FEFA3F}" presName="compositeShape" presStyleCnt="0">
        <dgm:presLayoutVars>
          <dgm:chMax val="2"/>
          <dgm:dir/>
          <dgm:resizeHandles val="exact"/>
        </dgm:presLayoutVars>
      </dgm:prSet>
      <dgm:spPr/>
      <dgm:t>
        <a:bodyPr/>
        <a:lstStyle/>
        <a:p>
          <a:endParaRPr lang="id-ID"/>
        </a:p>
      </dgm:t>
    </dgm:pt>
    <dgm:pt modelId="{99403EEF-6973-44BD-9F83-91FDBBD50FA2}" type="pres">
      <dgm:prSet presAssocID="{BB9D689D-6D07-4CD7-B79C-823B53FEFA3F}" presName="ribbon" presStyleLbl="node1" presStyleIdx="0" presStyleCnt="1" custLinFactNeighborY="780"/>
      <dgm:spPr/>
    </dgm:pt>
    <dgm:pt modelId="{9AD1651D-3F3B-4E2D-921F-35F66131C2C4}" type="pres">
      <dgm:prSet presAssocID="{BB9D689D-6D07-4CD7-B79C-823B53FEFA3F}" presName="leftArrowText" presStyleLbl="node1" presStyleIdx="0" presStyleCnt="1">
        <dgm:presLayoutVars>
          <dgm:chMax val="0"/>
          <dgm:bulletEnabled val="1"/>
        </dgm:presLayoutVars>
      </dgm:prSet>
      <dgm:spPr/>
      <dgm:t>
        <a:bodyPr/>
        <a:lstStyle/>
        <a:p>
          <a:endParaRPr lang="id-ID"/>
        </a:p>
      </dgm:t>
    </dgm:pt>
    <dgm:pt modelId="{7020ACD2-01D7-4C58-8C28-C89CEC07EF65}" type="pres">
      <dgm:prSet presAssocID="{BB9D689D-6D07-4CD7-B79C-823B53FEFA3F}" presName="rightArrowText" presStyleLbl="node1" presStyleIdx="0" presStyleCnt="1" custLinFactNeighborY="357">
        <dgm:presLayoutVars>
          <dgm:chMax val="0"/>
          <dgm:bulletEnabled val="1"/>
        </dgm:presLayoutVars>
      </dgm:prSet>
      <dgm:spPr/>
      <dgm:t>
        <a:bodyPr/>
        <a:lstStyle/>
        <a:p>
          <a:endParaRPr lang="id-ID"/>
        </a:p>
      </dgm:t>
    </dgm:pt>
  </dgm:ptLst>
  <dgm:cxnLst>
    <dgm:cxn modelId="{5D240C7B-5857-4C92-8149-2560E6D789B0}" srcId="{BB9D689D-6D07-4CD7-B79C-823B53FEFA3F}" destId="{59267F74-0AF2-4183-BE74-B1EBF8BC37E1}" srcOrd="1" destOrd="0" parTransId="{97E93A9A-9335-4BBF-9009-3481417B23F9}" sibTransId="{3C4A6F26-41AD-494A-8C03-B8799B799F1D}"/>
    <dgm:cxn modelId="{CA0DF2E9-C687-475F-899C-33822C665E90}" type="presOf" srcId="{579F15A1-3F19-4C74-A6CA-8A95698358C2}" destId="{9AD1651D-3F3B-4E2D-921F-35F66131C2C4}" srcOrd="0" destOrd="0" presId="urn:microsoft.com/office/officeart/2005/8/layout/arrow6"/>
    <dgm:cxn modelId="{53342042-97BA-40BB-AA22-7DB51F004C44}" type="presOf" srcId="{59267F74-0AF2-4183-BE74-B1EBF8BC37E1}" destId="{7020ACD2-01D7-4C58-8C28-C89CEC07EF65}" srcOrd="0" destOrd="0" presId="urn:microsoft.com/office/officeart/2005/8/layout/arrow6"/>
    <dgm:cxn modelId="{F7728ED0-A3E3-4EAE-A3C6-F2FA39ADA4DB}" type="presOf" srcId="{BB9D689D-6D07-4CD7-B79C-823B53FEFA3F}" destId="{73E6422F-4F48-4E9B-BEDC-D3EA850B2460}" srcOrd="0" destOrd="0" presId="urn:microsoft.com/office/officeart/2005/8/layout/arrow6"/>
    <dgm:cxn modelId="{2CE388E0-ED8F-48A6-9598-5156E9A88C44}" srcId="{BB9D689D-6D07-4CD7-B79C-823B53FEFA3F}" destId="{579F15A1-3F19-4C74-A6CA-8A95698358C2}" srcOrd="0" destOrd="0" parTransId="{7EAA8CBD-8867-43F9-A3B2-34E720EFD12E}" sibTransId="{2B6BC0AF-84CB-4745-8F49-E0F19D66EC77}"/>
    <dgm:cxn modelId="{C4981E17-276C-4169-A0FC-CDAE7788FEE7}" type="presParOf" srcId="{73E6422F-4F48-4E9B-BEDC-D3EA850B2460}" destId="{99403EEF-6973-44BD-9F83-91FDBBD50FA2}" srcOrd="0" destOrd="0" presId="urn:microsoft.com/office/officeart/2005/8/layout/arrow6"/>
    <dgm:cxn modelId="{3D27E907-8771-4719-856C-8B87422186B2}" type="presParOf" srcId="{73E6422F-4F48-4E9B-BEDC-D3EA850B2460}" destId="{9AD1651D-3F3B-4E2D-921F-35F66131C2C4}" srcOrd="1" destOrd="0" presId="urn:microsoft.com/office/officeart/2005/8/layout/arrow6"/>
    <dgm:cxn modelId="{7A6FE8E8-549D-4547-A565-0D03C1BA6688}" type="presParOf" srcId="{73E6422F-4F48-4E9B-BEDC-D3EA850B2460}" destId="{7020ACD2-01D7-4C58-8C28-C89CEC07EF65}" srcOrd="2" destOrd="0" presId="urn:microsoft.com/office/officeart/2005/8/layout/arrow6"/>
  </dgm:cxnLst>
  <dgm:bg/>
  <dgm:whole/>
</dgm:dataModel>
</file>

<file path=ppt/diagrams/data2.xml><?xml version="1.0" encoding="utf-8"?>
<dgm:dataModel xmlns:dgm="http://schemas.openxmlformats.org/drawingml/2006/diagram" xmlns:a="http://schemas.openxmlformats.org/drawingml/2006/main">
  <dgm:ptLst>
    <dgm:pt modelId="{9532E4CE-8101-431A-80CE-7C34A478121E}"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id-ID"/>
        </a:p>
      </dgm:t>
    </dgm:pt>
    <dgm:pt modelId="{A8D52728-0DAC-4E1F-8C45-D4EB1F5E87B9}">
      <dgm:prSet phldrT="[Text]"/>
      <dgm:spPr/>
      <dgm:t>
        <a:bodyPr/>
        <a:lstStyle/>
        <a:p>
          <a:pPr marL="811213" indent="0" defTabSz="722313">
            <a:spcAft>
              <a:spcPts val="0"/>
            </a:spcAft>
          </a:pPr>
          <a:r>
            <a:rPr lang="id-ID" dirty="0" smtClean="0"/>
            <a:t>      </a:t>
          </a:r>
          <a:r>
            <a:rPr lang="id-ID" b="1" dirty="0" smtClean="0">
              <a:solidFill>
                <a:srgbClr val="0000FF"/>
              </a:solidFill>
            </a:rPr>
            <a:t>MASS  TOURISM</a:t>
          </a:r>
        </a:p>
        <a:p>
          <a:pPr marL="811213" indent="0" defTabSz="722313">
            <a:spcAft>
              <a:spcPts val="0"/>
            </a:spcAft>
          </a:pPr>
          <a:r>
            <a:rPr lang="id-ID" dirty="0" smtClean="0"/>
            <a:t>1. wisata massal</a:t>
          </a:r>
        </a:p>
        <a:p>
          <a:pPr marL="1076325" indent="-265113" defTabSz="722313">
            <a:spcAft>
              <a:spcPts val="0"/>
            </a:spcAft>
          </a:pPr>
          <a:r>
            <a:rPr lang="id-ID" dirty="0" smtClean="0"/>
            <a:t>2. pada waktu tertentu cenderung over carrying capacity</a:t>
          </a:r>
        </a:p>
        <a:p>
          <a:pPr marL="811213" indent="0" defTabSz="722313">
            <a:spcAft>
              <a:spcPts val="0"/>
            </a:spcAft>
          </a:pPr>
          <a:r>
            <a:rPr lang="id-ID" dirty="0" smtClean="0"/>
            <a:t>3. mis. wisata pantai ancol</a:t>
          </a:r>
          <a:endParaRPr lang="id-ID" dirty="0"/>
        </a:p>
      </dgm:t>
    </dgm:pt>
    <dgm:pt modelId="{1DB3CACA-4F1B-416C-9E79-3B3D790FBA15}" type="parTrans" cxnId="{FD6F23EC-B96F-4B6F-B3C0-73B084A91BEA}">
      <dgm:prSet/>
      <dgm:spPr/>
      <dgm:t>
        <a:bodyPr/>
        <a:lstStyle/>
        <a:p>
          <a:endParaRPr lang="id-ID"/>
        </a:p>
      </dgm:t>
    </dgm:pt>
    <dgm:pt modelId="{A2DCB8A6-91C2-44A9-9CAB-516F1B34B301}" type="sibTrans" cxnId="{FD6F23EC-B96F-4B6F-B3C0-73B084A91BEA}">
      <dgm:prSet/>
      <dgm:spPr/>
      <dgm:t>
        <a:bodyPr/>
        <a:lstStyle/>
        <a:p>
          <a:endParaRPr lang="id-ID"/>
        </a:p>
      </dgm:t>
    </dgm:pt>
    <dgm:pt modelId="{D666575B-6DBC-41EF-A6A8-DEF209CB8784}">
      <dgm:prSet phldrT="[Text]"/>
      <dgm:spPr/>
      <dgm:t>
        <a:bodyPr/>
        <a:lstStyle/>
        <a:p>
          <a:pPr marL="1341438" indent="-260350">
            <a:spcAft>
              <a:spcPts val="0"/>
            </a:spcAft>
          </a:pPr>
          <a:r>
            <a:rPr lang="id-ID" b="1" dirty="0" smtClean="0">
              <a:solidFill>
                <a:srgbClr val="0000FF"/>
              </a:solidFill>
            </a:rPr>
            <a:t>NICHE TOURISM</a:t>
          </a:r>
        </a:p>
        <a:p>
          <a:pPr marL="1341438" indent="-260350">
            <a:spcAft>
              <a:spcPts val="0"/>
            </a:spcAft>
          </a:pPr>
          <a:r>
            <a:rPr lang="id-ID" dirty="0" smtClean="0"/>
            <a:t>1. Wisata yang memanfaatkan relung2</a:t>
          </a:r>
        </a:p>
        <a:p>
          <a:pPr marL="1341438" indent="-260350">
            <a:spcAft>
              <a:spcPts val="0"/>
            </a:spcAft>
          </a:pPr>
          <a:r>
            <a:rPr lang="id-ID" dirty="0" smtClean="0"/>
            <a:t>2. Cenderung ke arah wisata minat khusus dan ecotourism</a:t>
          </a:r>
        </a:p>
        <a:p>
          <a:pPr marL="1341438" indent="-260350">
            <a:spcAft>
              <a:spcPts val="0"/>
            </a:spcAft>
          </a:pPr>
          <a:r>
            <a:rPr lang="id-ID" dirty="0" smtClean="0"/>
            <a:t>3. mis: bird watching, konservasi penyu Ujung Genteng</a:t>
          </a:r>
          <a:endParaRPr lang="id-ID" dirty="0"/>
        </a:p>
      </dgm:t>
    </dgm:pt>
    <dgm:pt modelId="{C8AEB6A4-3CCE-452F-BF4D-4C1964088B1C}" type="parTrans" cxnId="{3BB40B79-43F9-4F08-B47E-8B52B5F70F08}">
      <dgm:prSet/>
      <dgm:spPr/>
      <dgm:t>
        <a:bodyPr/>
        <a:lstStyle/>
        <a:p>
          <a:endParaRPr lang="id-ID"/>
        </a:p>
      </dgm:t>
    </dgm:pt>
    <dgm:pt modelId="{436E41F4-B9E5-4927-B14F-110F7012E79D}" type="sibTrans" cxnId="{3BB40B79-43F9-4F08-B47E-8B52B5F70F08}">
      <dgm:prSet/>
      <dgm:spPr/>
      <dgm:t>
        <a:bodyPr/>
        <a:lstStyle/>
        <a:p>
          <a:endParaRPr lang="id-ID"/>
        </a:p>
      </dgm:t>
    </dgm:pt>
    <dgm:pt modelId="{746A6092-ED40-47F0-B3D8-2B66622E382F}" type="pres">
      <dgm:prSet presAssocID="{9532E4CE-8101-431A-80CE-7C34A478121E}" presName="linear" presStyleCnt="0">
        <dgm:presLayoutVars>
          <dgm:dir/>
          <dgm:resizeHandles val="exact"/>
        </dgm:presLayoutVars>
      </dgm:prSet>
      <dgm:spPr/>
      <dgm:t>
        <a:bodyPr/>
        <a:lstStyle/>
        <a:p>
          <a:endParaRPr lang="id-ID"/>
        </a:p>
      </dgm:t>
    </dgm:pt>
    <dgm:pt modelId="{2EE8C55F-2081-461E-9276-789CEF79A2F3}" type="pres">
      <dgm:prSet presAssocID="{A8D52728-0DAC-4E1F-8C45-D4EB1F5E87B9}" presName="comp" presStyleCnt="0"/>
      <dgm:spPr/>
    </dgm:pt>
    <dgm:pt modelId="{07853520-4E9D-460D-8198-33C050CC2539}" type="pres">
      <dgm:prSet presAssocID="{A8D52728-0DAC-4E1F-8C45-D4EB1F5E87B9}" presName="box" presStyleLbl="node1" presStyleIdx="0" presStyleCnt="2"/>
      <dgm:spPr/>
      <dgm:t>
        <a:bodyPr/>
        <a:lstStyle/>
        <a:p>
          <a:endParaRPr lang="id-ID"/>
        </a:p>
      </dgm:t>
    </dgm:pt>
    <dgm:pt modelId="{12734DC4-A79A-4CF8-99EF-E02A3F242494}" type="pres">
      <dgm:prSet presAssocID="{A8D52728-0DAC-4E1F-8C45-D4EB1F5E87B9}" presName="img" presStyleLbl="fgImgPlace1" presStyleIdx="0" presStyleCnt="2" custScaleX="148094" custLinFactNeighborX="16754" custLinFactNeighborY="2403"/>
      <dgm:spPr>
        <a:blipFill rotWithShape="0">
          <a:blip xmlns:r="http://schemas.openxmlformats.org/officeDocument/2006/relationships" r:embed="rId1"/>
          <a:stretch>
            <a:fillRect/>
          </a:stretch>
        </a:blipFill>
      </dgm:spPr>
    </dgm:pt>
    <dgm:pt modelId="{020E608D-D710-463F-AC0A-C196CCB37EAD}" type="pres">
      <dgm:prSet presAssocID="{A8D52728-0DAC-4E1F-8C45-D4EB1F5E87B9}" presName="text" presStyleLbl="node1" presStyleIdx="0" presStyleCnt="2">
        <dgm:presLayoutVars>
          <dgm:bulletEnabled val="1"/>
        </dgm:presLayoutVars>
      </dgm:prSet>
      <dgm:spPr/>
      <dgm:t>
        <a:bodyPr/>
        <a:lstStyle/>
        <a:p>
          <a:endParaRPr lang="id-ID"/>
        </a:p>
      </dgm:t>
    </dgm:pt>
    <dgm:pt modelId="{CACAD6E0-6784-4E22-A14F-D08E8A956200}" type="pres">
      <dgm:prSet presAssocID="{A2DCB8A6-91C2-44A9-9CAB-516F1B34B301}" presName="spacer" presStyleCnt="0"/>
      <dgm:spPr/>
    </dgm:pt>
    <dgm:pt modelId="{C0A28424-95F3-43CC-9BD4-D482C52236FB}" type="pres">
      <dgm:prSet presAssocID="{D666575B-6DBC-41EF-A6A8-DEF209CB8784}" presName="comp" presStyleCnt="0"/>
      <dgm:spPr/>
    </dgm:pt>
    <dgm:pt modelId="{F88B5ABA-E70E-4B06-AE38-D7F2E8EF3BF7}" type="pres">
      <dgm:prSet presAssocID="{D666575B-6DBC-41EF-A6A8-DEF209CB8784}" presName="box" presStyleLbl="node1" presStyleIdx="1" presStyleCnt="2"/>
      <dgm:spPr/>
      <dgm:t>
        <a:bodyPr/>
        <a:lstStyle/>
        <a:p>
          <a:endParaRPr lang="id-ID"/>
        </a:p>
      </dgm:t>
    </dgm:pt>
    <dgm:pt modelId="{5EF045A8-F577-4DEB-859A-00BB1BD4C51A}" type="pres">
      <dgm:prSet presAssocID="{D666575B-6DBC-41EF-A6A8-DEF209CB8784}" presName="img" presStyleLbl="fgImgPlace1" presStyleIdx="1" presStyleCnt="2" custScaleX="165455" custLinFactNeighborX="21094" custLinFactNeighborY="1522"/>
      <dgm:spPr>
        <a:blipFill rotWithShape="0">
          <a:blip xmlns:r="http://schemas.openxmlformats.org/officeDocument/2006/relationships" r:embed="rId2"/>
          <a:stretch>
            <a:fillRect/>
          </a:stretch>
        </a:blipFill>
      </dgm:spPr>
    </dgm:pt>
    <dgm:pt modelId="{257415DC-E1E7-4E6E-9701-CB05D0C84905}" type="pres">
      <dgm:prSet presAssocID="{D666575B-6DBC-41EF-A6A8-DEF209CB8784}" presName="text" presStyleLbl="node1" presStyleIdx="1" presStyleCnt="2">
        <dgm:presLayoutVars>
          <dgm:bulletEnabled val="1"/>
        </dgm:presLayoutVars>
      </dgm:prSet>
      <dgm:spPr/>
      <dgm:t>
        <a:bodyPr/>
        <a:lstStyle/>
        <a:p>
          <a:endParaRPr lang="id-ID"/>
        </a:p>
      </dgm:t>
    </dgm:pt>
  </dgm:ptLst>
  <dgm:cxnLst>
    <dgm:cxn modelId="{18147D27-D14F-4435-8EED-270D1DDBE8D0}" type="presOf" srcId="{9532E4CE-8101-431A-80CE-7C34A478121E}" destId="{746A6092-ED40-47F0-B3D8-2B66622E382F}" srcOrd="0" destOrd="0" presId="urn:microsoft.com/office/officeart/2005/8/layout/vList4"/>
    <dgm:cxn modelId="{2CE80826-A686-4BA4-806B-4DA9B4886182}" type="presOf" srcId="{D666575B-6DBC-41EF-A6A8-DEF209CB8784}" destId="{257415DC-E1E7-4E6E-9701-CB05D0C84905}" srcOrd="1" destOrd="0" presId="urn:microsoft.com/office/officeart/2005/8/layout/vList4"/>
    <dgm:cxn modelId="{FD6F23EC-B96F-4B6F-B3C0-73B084A91BEA}" srcId="{9532E4CE-8101-431A-80CE-7C34A478121E}" destId="{A8D52728-0DAC-4E1F-8C45-D4EB1F5E87B9}" srcOrd="0" destOrd="0" parTransId="{1DB3CACA-4F1B-416C-9E79-3B3D790FBA15}" sibTransId="{A2DCB8A6-91C2-44A9-9CAB-516F1B34B301}"/>
    <dgm:cxn modelId="{5ADE34E5-296F-4CC3-9919-29E65E7B00D1}" type="presOf" srcId="{A8D52728-0DAC-4E1F-8C45-D4EB1F5E87B9}" destId="{020E608D-D710-463F-AC0A-C196CCB37EAD}" srcOrd="1" destOrd="0" presId="urn:microsoft.com/office/officeart/2005/8/layout/vList4"/>
    <dgm:cxn modelId="{CCE93344-E705-4A79-8114-6EE9AE7DF4B7}" type="presOf" srcId="{A8D52728-0DAC-4E1F-8C45-D4EB1F5E87B9}" destId="{07853520-4E9D-460D-8198-33C050CC2539}" srcOrd="0" destOrd="0" presId="urn:microsoft.com/office/officeart/2005/8/layout/vList4"/>
    <dgm:cxn modelId="{3BB40B79-43F9-4F08-B47E-8B52B5F70F08}" srcId="{9532E4CE-8101-431A-80CE-7C34A478121E}" destId="{D666575B-6DBC-41EF-A6A8-DEF209CB8784}" srcOrd="1" destOrd="0" parTransId="{C8AEB6A4-3CCE-452F-BF4D-4C1964088B1C}" sibTransId="{436E41F4-B9E5-4927-B14F-110F7012E79D}"/>
    <dgm:cxn modelId="{83F13559-E007-4635-9AA8-CEAB0D06063A}" type="presOf" srcId="{D666575B-6DBC-41EF-A6A8-DEF209CB8784}" destId="{F88B5ABA-E70E-4B06-AE38-D7F2E8EF3BF7}" srcOrd="0" destOrd="0" presId="urn:microsoft.com/office/officeart/2005/8/layout/vList4"/>
    <dgm:cxn modelId="{CBA50BC3-BE24-464E-9849-A6156E453CDA}" type="presParOf" srcId="{746A6092-ED40-47F0-B3D8-2B66622E382F}" destId="{2EE8C55F-2081-461E-9276-789CEF79A2F3}" srcOrd="0" destOrd="0" presId="urn:microsoft.com/office/officeart/2005/8/layout/vList4"/>
    <dgm:cxn modelId="{27AC63C4-5EBE-4392-B8A1-FAD5D1900F9C}" type="presParOf" srcId="{2EE8C55F-2081-461E-9276-789CEF79A2F3}" destId="{07853520-4E9D-460D-8198-33C050CC2539}" srcOrd="0" destOrd="0" presId="urn:microsoft.com/office/officeart/2005/8/layout/vList4"/>
    <dgm:cxn modelId="{281556D9-D1A2-42E2-BEFF-31A1F8ED7BFB}" type="presParOf" srcId="{2EE8C55F-2081-461E-9276-789CEF79A2F3}" destId="{12734DC4-A79A-4CF8-99EF-E02A3F242494}" srcOrd="1" destOrd="0" presId="urn:microsoft.com/office/officeart/2005/8/layout/vList4"/>
    <dgm:cxn modelId="{A2467B8F-3C92-41F1-9000-5921FC8FB521}" type="presParOf" srcId="{2EE8C55F-2081-461E-9276-789CEF79A2F3}" destId="{020E608D-D710-463F-AC0A-C196CCB37EAD}" srcOrd="2" destOrd="0" presId="urn:microsoft.com/office/officeart/2005/8/layout/vList4"/>
    <dgm:cxn modelId="{6CEF8DDF-49A2-417B-9287-AD5079A87A9C}" type="presParOf" srcId="{746A6092-ED40-47F0-B3D8-2B66622E382F}" destId="{CACAD6E0-6784-4E22-A14F-D08E8A956200}" srcOrd="1" destOrd="0" presId="urn:microsoft.com/office/officeart/2005/8/layout/vList4"/>
    <dgm:cxn modelId="{CD73CFD6-3823-4AC6-A75A-324862C723CD}" type="presParOf" srcId="{746A6092-ED40-47F0-B3D8-2B66622E382F}" destId="{C0A28424-95F3-43CC-9BD4-D482C52236FB}" srcOrd="2" destOrd="0" presId="urn:microsoft.com/office/officeart/2005/8/layout/vList4"/>
    <dgm:cxn modelId="{2F50D07C-9E6D-4E7F-9A6D-118C6D5F004A}" type="presParOf" srcId="{C0A28424-95F3-43CC-9BD4-D482C52236FB}" destId="{F88B5ABA-E70E-4B06-AE38-D7F2E8EF3BF7}" srcOrd="0" destOrd="0" presId="urn:microsoft.com/office/officeart/2005/8/layout/vList4"/>
    <dgm:cxn modelId="{84756D14-E453-40DD-B840-9174862D7F82}" type="presParOf" srcId="{C0A28424-95F3-43CC-9BD4-D482C52236FB}" destId="{5EF045A8-F577-4DEB-859A-00BB1BD4C51A}" srcOrd="1" destOrd="0" presId="urn:microsoft.com/office/officeart/2005/8/layout/vList4"/>
    <dgm:cxn modelId="{DE9D83AC-C867-4525-93F1-754F5BD84412}" type="presParOf" srcId="{C0A28424-95F3-43CC-9BD4-D482C52236FB}" destId="{257415DC-E1E7-4E6E-9701-CB05D0C84905}" srcOrd="2" destOrd="0" presId="urn:microsoft.com/office/officeart/2005/8/layout/vList4"/>
  </dgm:cxnLst>
  <dgm:bg/>
  <dgm:whole/>
</dgm:dataModel>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0DCFB90-6354-4D88-9EDD-688F40549627}" type="datetimeFigureOut">
              <a:rPr lang="en-US"/>
              <a:pPr>
                <a:defRPr/>
              </a:pPr>
              <a:t>10/20/2012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38C7EE4-AF62-4B59-8E5D-3E40DE43F77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pPr>
              <a:defRPr/>
            </a:pPr>
            <a:fld id="{538C7EE4-AF62-4B59-8E5D-3E40DE43F777}"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19600" y="5105400"/>
            <a:ext cx="4495800" cy="937324"/>
          </a:xfrm>
        </p:spPr>
        <p:txBody>
          <a:bodyPr>
            <a:noAutofit/>
          </a:bodyPr>
          <a:lstStyle>
            <a:lvl1pPr algn="ctr">
              <a:defRPr sz="3200" b="1">
                <a:solidFill>
                  <a:srgbClr val="FFFFFF"/>
                </a:solidFill>
                <a:effectLst>
                  <a:outerShdw blurRad="38100" dist="38100" dir="2700000" algn="tl">
                    <a:srgbClr val="000000">
                      <a:alpha val="43137"/>
                    </a:srgbClr>
                  </a:outerShdw>
                </a:effectLst>
              </a:defRPr>
            </a:lvl1pPr>
          </a:lstStyle>
          <a:p>
            <a:r>
              <a:rPr lang="id-ID" smtClean="0"/>
              <a:t>Click to edit Master title style</a:t>
            </a:r>
            <a:endParaRPr lang="id-ID" dirty="0"/>
          </a:p>
        </p:txBody>
      </p:sp>
      <p:sp>
        <p:nvSpPr>
          <p:cNvPr id="3" name="Subtitle 2"/>
          <p:cNvSpPr>
            <a:spLocks noGrp="1"/>
          </p:cNvSpPr>
          <p:nvPr>
            <p:ph type="subTitle" idx="1"/>
          </p:nvPr>
        </p:nvSpPr>
        <p:spPr>
          <a:xfrm>
            <a:off x="4648200" y="5887149"/>
            <a:ext cx="4191000" cy="666051"/>
          </a:xfrm>
        </p:spPr>
        <p:txBody>
          <a:bodyPr>
            <a:normAutofit/>
          </a:bodyPr>
          <a:lstStyle>
            <a:lvl1pPr marL="0" indent="0" algn="ctr">
              <a:buNone/>
              <a:defRPr sz="2600">
                <a:solidFill>
                  <a:srgbClr val="FFFFFF"/>
                </a:solidFill>
                <a:effectLst>
                  <a:outerShdw blurRad="38100" dist="38100" dir="2700000" algn="tl">
                    <a:srgbClr val="000000">
                      <a:alpha val="43137"/>
                    </a:srgbClr>
                  </a:outerShdw>
                </a:effectLst>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smtClean="0"/>
              <a:t>Click to edit Master subtitle style</a:t>
            </a:r>
            <a:endParaRPr lang="id-ID" dirty="0"/>
          </a:p>
        </p:txBody>
      </p:sp>
      <p:sp>
        <p:nvSpPr>
          <p:cNvPr id="4" name="Date Placeholder 3"/>
          <p:cNvSpPr>
            <a:spLocks noGrp="1"/>
          </p:cNvSpPr>
          <p:nvPr>
            <p:ph type="dt" sz="half" idx="10"/>
          </p:nvPr>
        </p:nvSpPr>
        <p:spPr/>
        <p:txBody>
          <a:bodyPr/>
          <a:lstStyle>
            <a:lvl1pPr>
              <a:defRPr/>
            </a:lvl1pPr>
          </a:lstStyle>
          <a:p>
            <a:pPr>
              <a:defRPr/>
            </a:pPr>
            <a:fld id="{18CCBF0C-5363-41DF-B1C2-731DF405AB7E}" type="datetimeFigureOut">
              <a:rPr lang="id-ID" smtClean="0"/>
              <a:pPr>
                <a:defRPr/>
              </a:pPr>
              <a:t>20/10/2012</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BD042FC4-EEB0-4269-B3FE-F5D2270204B3}" type="slidenum">
              <a:rPr lang="id-ID" smtClean="0"/>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4" name="Date Placeholder 3"/>
          <p:cNvSpPr>
            <a:spLocks noGrp="1"/>
          </p:cNvSpPr>
          <p:nvPr>
            <p:ph type="dt" sz="half" idx="10"/>
          </p:nvPr>
        </p:nvSpPr>
        <p:spPr/>
        <p:txBody>
          <a:bodyPr/>
          <a:lstStyle>
            <a:lvl1pPr>
              <a:defRPr/>
            </a:lvl1pPr>
          </a:lstStyle>
          <a:p>
            <a:pPr>
              <a:defRPr/>
            </a:pPr>
            <a:fld id="{14385558-722B-448A-A1DA-2AAFD6F7C22A}" type="datetimeFigureOut">
              <a:rPr lang="id-ID" smtClean="0"/>
              <a:pPr>
                <a:defRPr/>
              </a:pPr>
              <a:t>20/10/2012</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3C09E8FD-5D69-4BA3-BEDA-12FF9BA0C708}" type="slidenum">
              <a:rPr lang="id-ID" smtClean="0"/>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d-ID"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4" name="Date Placeholder 3"/>
          <p:cNvSpPr>
            <a:spLocks noGrp="1"/>
          </p:cNvSpPr>
          <p:nvPr>
            <p:ph type="dt" sz="half" idx="10"/>
          </p:nvPr>
        </p:nvSpPr>
        <p:spPr/>
        <p:txBody>
          <a:bodyPr/>
          <a:lstStyle>
            <a:lvl1pPr>
              <a:defRPr/>
            </a:lvl1pPr>
          </a:lstStyle>
          <a:p>
            <a:pPr>
              <a:defRPr/>
            </a:pPr>
            <a:fld id="{A9EA45C6-6F28-455E-98F6-B6A7520E8CCD}" type="datetimeFigureOut">
              <a:rPr lang="id-ID" smtClean="0"/>
              <a:pPr>
                <a:defRPr/>
              </a:pPr>
              <a:t>20/10/2012</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F5E34226-9D07-44C5-BDAB-B6F363C960A3}" type="slidenum">
              <a:rPr lang="id-ID" smtClean="0"/>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lstStyle/>
          <a:p>
            <a:r>
              <a:rPr lang="id-ID" smtClean="0"/>
              <a:t>Click to edit Master title style</a:t>
            </a:r>
            <a:endParaRPr lang="id-ID"/>
          </a:p>
        </p:txBody>
      </p:sp>
      <p:sp>
        <p:nvSpPr>
          <p:cNvPr id="3" name="Content Placeholder 2"/>
          <p:cNvSpPr>
            <a:spLocks noGrp="1"/>
          </p:cNvSpPr>
          <p:nvPr>
            <p:ph idx="1"/>
          </p:nvPr>
        </p:nvSpPr>
        <p:spPr/>
        <p:txBody>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4" name="Date Placeholder 3"/>
          <p:cNvSpPr>
            <a:spLocks noGrp="1"/>
          </p:cNvSpPr>
          <p:nvPr>
            <p:ph type="dt" sz="half" idx="10"/>
          </p:nvPr>
        </p:nvSpPr>
        <p:spPr/>
        <p:txBody>
          <a:bodyPr/>
          <a:lstStyle>
            <a:lvl1pPr>
              <a:defRPr/>
            </a:lvl1pPr>
          </a:lstStyle>
          <a:p>
            <a:pPr>
              <a:defRPr/>
            </a:pPr>
            <a:fld id="{782B7472-AE66-43A9-A922-7EAD2D90525E}" type="datetimeFigureOut">
              <a:rPr lang="id-ID" smtClean="0"/>
              <a:pPr>
                <a:defRPr/>
              </a:pPr>
              <a:t>20/10/2012</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E0690B51-731A-4668-A7BD-7EBAAA1114DA}" type="slidenum">
              <a:rPr lang="id-ID" smtClean="0"/>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d-ID"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0E24CC-0F27-4155-82D0-49A49B4C2FF1}" type="datetimeFigureOut">
              <a:rPr lang="id-ID" smtClean="0"/>
              <a:pPr>
                <a:defRPr/>
              </a:pPr>
              <a:t>20/10/2012</a:t>
            </a:fld>
            <a:endParaRPr lang="id-ID"/>
          </a:p>
        </p:txBody>
      </p:sp>
      <p:sp>
        <p:nvSpPr>
          <p:cNvPr id="5" name="Footer Placeholder 4"/>
          <p:cNvSpPr>
            <a:spLocks noGrp="1"/>
          </p:cNvSpPr>
          <p:nvPr>
            <p:ph type="ftr" sz="quarter" idx="11"/>
          </p:nvPr>
        </p:nvSpPr>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81369954-22F3-4046-8B0A-DB992A250961}" type="slidenum">
              <a:rPr lang="id-ID" smtClean="0"/>
              <a:pPr>
                <a:defRPr/>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5" name="Date Placeholder 3"/>
          <p:cNvSpPr>
            <a:spLocks noGrp="1"/>
          </p:cNvSpPr>
          <p:nvPr>
            <p:ph type="dt" sz="half" idx="10"/>
          </p:nvPr>
        </p:nvSpPr>
        <p:spPr/>
        <p:txBody>
          <a:bodyPr/>
          <a:lstStyle>
            <a:lvl1pPr>
              <a:defRPr/>
            </a:lvl1pPr>
          </a:lstStyle>
          <a:p>
            <a:pPr>
              <a:defRPr/>
            </a:pPr>
            <a:fld id="{7DFF8714-0E88-43BE-9227-E33313AD417F}" type="datetimeFigureOut">
              <a:rPr lang="id-ID" smtClean="0"/>
              <a:pPr>
                <a:defRPr/>
              </a:pPr>
              <a:t>20/10/2012</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30894902-2880-469B-B7C1-6A7050E2A332}" type="slidenum">
              <a:rPr lang="id-ID" smtClean="0"/>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d-ID"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7" name="Date Placeholder 3"/>
          <p:cNvSpPr>
            <a:spLocks noGrp="1"/>
          </p:cNvSpPr>
          <p:nvPr>
            <p:ph type="dt" sz="half" idx="10"/>
          </p:nvPr>
        </p:nvSpPr>
        <p:spPr/>
        <p:txBody>
          <a:bodyPr/>
          <a:lstStyle>
            <a:lvl1pPr>
              <a:defRPr/>
            </a:lvl1pPr>
          </a:lstStyle>
          <a:p>
            <a:pPr>
              <a:defRPr/>
            </a:pPr>
            <a:fld id="{C2543D62-377D-4F8B-89F8-A104BFDEB54A}" type="datetimeFigureOut">
              <a:rPr lang="id-ID" smtClean="0"/>
              <a:pPr>
                <a:defRPr/>
              </a:pPr>
              <a:t>20/10/2012</a:t>
            </a:fld>
            <a:endParaRPr lang="id-ID"/>
          </a:p>
        </p:txBody>
      </p:sp>
      <p:sp>
        <p:nvSpPr>
          <p:cNvPr id="8" name="Footer Placeholder 4"/>
          <p:cNvSpPr>
            <a:spLocks noGrp="1"/>
          </p:cNvSpPr>
          <p:nvPr>
            <p:ph type="ftr" sz="quarter" idx="11"/>
          </p:nvPr>
        </p:nvSpPr>
        <p:spPr/>
        <p:txBody>
          <a:bodyPr/>
          <a:lstStyle>
            <a:lvl1pPr>
              <a:defRPr/>
            </a:lvl1pPr>
          </a:lstStyle>
          <a:p>
            <a:pPr>
              <a:defRPr/>
            </a:pPr>
            <a:endParaRPr lang="id-ID"/>
          </a:p>
        </p:txBody>
      </p:sp>
      <p:sp>
        <p:nvSpPr>
          <p:cNvPr id="9" name="Slide Number Placeholder 5"/>
          <p:cNvSpPr>
            <a:spLocks noGrp="1"/>
          </p:cNvSpPr>
          <p:nvPr>
            <p:ph type="sldNum" sz="quarter" idx="12"/>
          </p:nvPr>
        </p:nvSpPr>
        <p:spPr/>
        <p:txBody>
          <a:bodyPr/>
          <a:lstStyle>
            <a:lvl1pPr>
              <a:defRPr/>
            </a:lvl1pPr>
          </a:lstStyle>
          <a:p>
            <a:pPr>
              <a:defRPr/>
            </a:pPr>
            <a:fld id="{03A6A14B-A545-4C75-8436-26126974D878}" type="slidenum">
              <a:rPr lang="id-ID" smtClean="0"/>
              <a:pPr>
                <a:defRPr/>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Click to edit Master title style</a:t>
            </a:r>
            <a:endParaRPr lang="id-ID"/>
          </a:p>
        </p:txBody>
      </p:sp>
      <p:sp>
        <p:nvSpPr>
          <p:cNvPr id="3" name="Date Placeholder 3"/>
          <p:cNvSpPr>
            <a:spLocks noGrp="1"/>
          </p:cNvSpPr>
          <p:nvPr>
            <p:ph type="dt" sz="half" idx="10"/>
          </p:nvPr>
        </p:nvSpPr>
        <p:spPr/>
        <p:txBody>
          <a:bodyPr/>
          <a:lstStyle>
            <a:lvl1pPr>
              <a:defRPr/>
            </a:lvl1pPr>
          </a:lstStyle>
          <a:p>
            <a:pPr>
              <a:defRPr/>
            </a:pPr>
            <a:fld id="{99602EE0-9A36-4CD3-98AD-954192CB0450}" type="datetimeFigureOut">
              <a:rPr lang="id-ID" smtClean="0"/>
              <a:pPr>
                <a:defRPr/>
              </a:pPr>
              <a:t>20/10/2012</a:t>
            </a:fld>
            <a:endParaRPr lang="id-ID"/>
          </a:p>
        </p:txBody>
      </p:sp>
      <p:sp>
        <p:nvSpPr>
          <p:cNvPr id="4" name="Footer Placeholder 4"/>
          <p:cNvSpPr>
            <a:spLocks noGrp="1"/>
          </p:cNvSpPr>
          <p:nvPr>
            <p:ph type="ftr" sz="quarter" idx="11"/>
          </p:nvPr>
        </p:nvSpPr>
        <p:spPr/>
        <p:txBody>
          <a:bodyPr/>
          <a:lstStyle>
            <a:lvl1pPr>
              <a:defRPr/>
            </a:lvl1pPr>
          </a:lstStyle>
          <a:p>
            <a:pPr>
              <a:defRPr/>
            </a:pPr>
            <a:endParaRPr lang="id-ID"/>
          </a:p>
        </p:txBody>
      </p:sp>
      <p:sp>
        <p:nvSpPr>
          <p:cNvPr id="5" name="Slide Number Placeholder 5"/>
          <p:cNvSpPr>
            <a:spLocks noGrp="1"/>
          </p:cNvSpPr>
          <p:nvPr>
            <p:ph type="sldNum" sz="quarter" idx="12"/>
          </p:nvPr>
        </p:nvSpPr>
        <p:spPr/>
        <p:txBody>
          <a:bodyPr/>
          <a:lstStyle>
            <a:lvl1pPr>
              <a:defRPr/>
            </a:lvl1pPr>
          </a:lstStyle>
          <a:p>
            <a:pPr>
              <a:defRPr/>
            </a:pPr>
            <a:fld id="{635C01AC-E29E-484F-91B7-20A800E8EE1E}" type="slidenum">
              <a:rPr lang="id-ID" smtClean="0"/>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38FE0E-4FBB-4863-8DAA-8A8EF096ACF4}" type="datetimeFigureOut">
              <a:rPr lang="id-ID" smtClean="0"/>
              <a:pPr>
                <a:defRPr/>
              </a:pPr>
              <a:t>20/10/2012</a:t>
            </a:fld>
            <a:endParaRPr lang="id-ID"/>
          </a:p>
        </p:txBody>
      </p:sp>
      <p:sp>
        <p:nvSpPr>
          <p:cNvPr id="3" name="Footer Placeholder 4"/>
          <p:cNvSpPr>
            <a:spLocks noGrp="1"/>
          </p:cNvSpPr>
          <p:nvPr>
            <p:ph type="ftr" sz="quarter" idx="11"/>
          </p:nvPr>
        </p:nvSpPr>
        <p:spPr/>
        <p:txBody>
          <a:bodyPr/>
          <a:lstStyle>
            <a:lvl1pPr>
              <a:defRPr/>
            </a:lvl1pPr>
          </a:lstStyle>
          <a:p>
            <a:pPr>
              <a:defRPr/>
            </a:pPr>
            <a:endParaRPr lang="id-ID"/>
          </a:p>
        </p:txBody>
      </p:sp>
      <p:sp>
        <p:nvSpPr>
          <p:cNvPr id="4" name="Slide Number Placeholder 5"/>
          <p:cNvSpPr>
            <a:spLocks noGrp="1"/>
          </p:cNvSpPr>
          <p:nvPr>
            <p:ph type="sldNum" sz="quarter" idx="12"/>
          </p:nvPr>
        </p:nvSpPr>
        <p:spPr/>
        <p:txBody>
          <a:bodyPr/>
          <a:lstStyle>
            <a:lvl1pPr>
              <a:defRPr/>
            </a:lvl1pPr>
          </a:lstStyle>
          <a:p>
            <a:pPr>
              <a:defRPr/>
            </a:pPr>
            <a:fld id="{36788779-F4F0-4B0F-93D4-2E3ED862684C}" type="slidenum">
              <a:rPr lang="id-ID" smtClean="0"/>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d-ID"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505A8B-241F-469F-9F20-2E4CAAD4E7DB}" type="datetimeFigureOut">
              <a:rPr lang="id-ID" smtClean="0"/>
              <a:pPr>
                <a:defRPr/>
              </a:pPr>
              <a:t>20/10/2012</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6723119C-13ED-42FE-9F7F-A93675ABA5B2}" type="slidenum">
              <a:rPr lang="id-ID" smtClean="0"/>
              <a:pPr>
                <a:defRPr/>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d-ID"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d-ID" noProof="0" smtClean="0"/>
              <a:t>Click icon to add picture</a:t>
            </a:r>
            <a:endParaRPr lang="id-ID"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BF8826-48D1-467D-BD7F-CD6B548EEA55}" type="datetimeFigureOut">
              <a:rPr lang="id-ID" smtClean="0"/>
              <a:pPr>
                <a:defRPr/>
              </a:pPr>
              <a:t>20/10/2012</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C434832E-B0F5-4F59-9FE9-FC4D3C8C6622}" type="slidenum">
              <a:rPr lang="id-ID" smtClean="0"/>
              <a:pPr>
                <a:defRPr/>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d-ID" smtClean="0"/>
              <a:t>Click to edit Master title style</a:t>
            </a:r>
          </a:p>
        </p:txBody>
      </p:sp>
      <p:sp>
        <p:nvSpPr>
          <p:cNvPr id="1027" name="Text Placeholder 2"/>
          <p:cNvSpPr>
            <a:spLocks noGrp="1"/>
          </p:cNvSpPr>
          <p:nvPr>
            <p:ph type="body" idx="1"/>
          </p:nvPr>
        </p:nvSpPr>
        <p:spPr bwMode="auto">
          <a:xfrm>
            <a:off x="457200" y="1219200"/>
            <a:ext cx="82296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5B5D374-2256-4AAA-9F3D-DB30BBBE71D2}" type="datetimeFigureOut">
              <a:rPr lang="id-ID" smtClean="0"/>
              <a:pPr>
                <a:defRPr/>
              </a:pPr>
              <a:t>20/10/2012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8EFC5E3-5788-41B9-8465-A1012A57AA29}" type="slidenum">
              <a:rPr lang="id-ID" smtClean="0"/>
              <a:pPr>
                <a:defRPr/>
              </a:pPr>
              <a:t>‹#›</a:t>
            </a:fld>
            <a:endParaRPr lang="id-ID"/>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eaLnBrk="1" fontAlgn="base" hangingPunct="1">
        <a:spcBef>
          <a:spcPct val="0"/>
        </a:spcBef>
        <a:spcAft>
          <a:spcPct val="0"/>
        </a:spcAft>
        <a:defRPr sz="4400" kern="1200">
          <a:solidFill>
            <a:schemeClr val="tx1"/>
          </a:solidFill>
          <a:latin typeface="Tahoma" pitchFamily="34" charset="0"/>
          <a:ea typeface="Tahoma" pitchFamily="34" charset="0"/>
          <a:cs typeface="Tahoma" pitchFamily="34" charset="0"/>
        </a:defRPr>
      </a:lvl1pPr>
      <a:lvl2pPr algn="ctr" rtl="0" eaLnBrk="1" fontAlgn="base" hangingPunct="1">
        <a:spcBef>
          <a:spcPct val="0"/>
        </a:spcBef>
        <a:spcAft>
          <a:spcPct val="0"/>
        </a:spcAft>
        <a:defRPr sz="4400">
          <a:solidFill>
            <a:schemeClr val="tx1"/>
          </a:solidFill>
          <a:latin typeface="Tahoma" pitchFamily="112" charset="0"/>
          <a:cs typeface="Tahoma" pitchFamily="112" charset="0"/>
        </a:defRPr>
      </a:lvl2pPr>
      <a:lvl3pPr algn="ctr" rtl="0" eaLnBrk="1" fontAlgn="base" hangingPunct="1">
        <a:spcBef>
          <a:spcPct val="0"/>
        </a:spcBef>
        <a:spcAft>
          <a:spcPct val="0"/>
        </a:spcAft>
        <a:defRPr sz="4400">
          <a:solidFill>
            <a:schemeClr val="tx1"/>
          </a:solidFill>
          <a:latin typeface="Tahoma" pitchFamily="112" charset="0"/>
          <a:cs typeface="Tahoma" pitchFamily="112" charset="0"/>
        </a:defRPr>
      </a:lvl3pPr>
      <a:lvl4pPr algn="ctr" rtl="0" eaLnBrk="1" fontAlgn="base" hangingPunct="1">
        <a:spcBef>
          <a:spcPct val="0"/>
        </a:spcBef>
        <a:spcAft>
          <a:spcPct val="0"/>
        </a:spcAft>
        <a:defRPr sz="4400">
          <a:solidFill>
            <a:schemeClr val="tx1"/>
          </a:solidFill>
          <a:latin typeface="Tahoma" pitchFamily="112" charset="0"/>
          <a:cs typeface="Tahoma" pitchFamily="112" charset="0"/>
        </a:defRPr>
      </a:lvl4pPr>
      <a:lvl5pPr algn="ctr" rtl="0" eaLnBrk="1" fontAlgn="base" hangingPunct="1">
        <a:spcBef>
          <a:spcPct val="0"/>
        </a:spcBef>
        <a:spcAft>
          <a:spcPct val="0"/>
        </a:spcAft>
        <a:defRPr sz="4400">
          <a:solidFill>
            <a:schemeClr val="tx1"/>
          </a:solidFill>
          <a:latin typeface="Tahoma" pitchFamily="112" charset="0"/>
          <a:cs typeface="Tahoma" pitchFamily="112" charset="0"/>
        </a:defRPr>
      </a:lvl5pPr>
      <a:lvl6pPr marL="457200" algn="ctr" rtl="0" eaLnBrk="1" fontAlgn="base" hangingPunct="1">
        <a:spcBef>
          <a:spcPct val="0"/>
        </a:spcBef>
        <a:spcAft>
          <a:spcPct val="0"/>
        </a:spcAft>
        <a:defRPr sz="4400">
          <a:solidFill>
            <a:schemeClr val="tx1"/>
          </a:solidFill>
          <a:latin typeface="Tahoma" pitchFamily="112" charset="0"/>
          <a:cs typeface="Tahoma" pitchFamily="112" charset="0"/>
        </a:defRPr>
      </a:lvl6pPr>
      <a:lvl7pPr marL="914400" algn="ctr" rtl="0" eaLnBrk="1" fontAlgn="base" hangingPunct="1">
        <a:spcBef>
          <a:spcPct val="0"/>
        </a:spcBef>
        <a:spcAft>
          <a:spcPct val="0"/>
        </a:spcAft>
        <a:defRPr sz="4400">
          <a:solidFill>
            <a:schemeClr val="tx1"/>
          </a:solidFill>
          <a:latin typeface="Tahoma" pitchFamily="112" charset="0"/>
          <a:cs typeface="Tahoma" pitchFamily="112" charset="0"/>
        </a:defRPr>
      </a:lvl7pPr>
      <a:lvl8pPr marL="1371600" algn="ctr" rtl="0" eaLnBrk="1" fontAlgn="base" hangingPunct="1">
        <a:spcBef>
          <a:spcPct val="0"/>
        </a:spcBef>
        <a:spcAft>
          <a:spcPct val="0"/>
        </a:spcAft>
        <a:defRPr sz="4400">
          <a:solidFill>
            <a:schemeClr val="tx1"/>
          </a:solidFill>
          <a:latin typeface="Tahoma" pitchFamily="112" charset="0"/>
          <a:cs typeface="Tahoma" pitchFamily="112" charset="0"/>
        </a:defRPr>
      </a:lvl8pPr>
      <a:lvl9pPr marL="1828800" algn="ctr" rtl="0" eaLnBrk="1" fontAlgn="base" hangingPunct="1">
        <a:spcBef>
          <a:spcPct val="0"/>
        </a:spcBef>
        <a:spcAft>
          <a:spcPct val="0"/>
        </a:spcAft>
        <a:defRPr sz="4400">
          <a:solidFill>
            <a:schemeClr val="tx1"/>
          </a:solidFill>
          <a:latin typeface="Tahoma" pitchFamily="112" charset="0"/>
          <a:cs typeface="Tahoma" pitchFamily="112" charset="0"/>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762026" y="5848350"/>
            <a:ext cx="6346478" cy="1009650"/>
          </a:xfrm>
        </p:spPr>
        <p:txBody>
          <a:bodyPr rtlCol="0">
            <a:normAutofit/>
          </a:bodyPr>
          <a:lstStyle/>
          <a:p>
            <a:pPr fontAlgn="auto">
              <a:spcAft>
                <a:spcPts val="0"/>
              </a:spcAft>
              <a:buFont typeface="Arial" pitchFamily="34" charset="0"/>
              <a:buNone/>
              <a:defRPr/>
            </a:pPr>
            <a:r>
              <a:rPr lang="id-ID" sz="2800" b="1" dirty="0" smtClean="0"/>
              <a:t>MK. EKONOMI WISATA</a:t>
            </a:r>
            <a:endParaRPr lang="en-US" sz="2800" b="1" dirty="0"/>
          </a:p>
        </p:txBody>
      </p:sp>
      <p:sp>
        <p:nvSpPr>
          <p:cNvPr id="5" name="Title 4"/>
          <p:cNvSpPr>
            <a:spLocks noGrp="1"/>
          </p:cNvSpPr>
          <p:nvPr>
            <p:ph type="ctrTitle"/>
          </p:nvPr>
        </p:nvSpPr>
        <p:spPr>
          <a:xfrm>
            <a:off x="3500430" y="5000636"/>
            <a:ext cx="5262570" cy="790600"/>
          </a:xfrm>
        </p:spPr>
        <p:txBody>
          <a:bodyPr rtlCol="0"/>
          <a:lstStyle/>
          <a:p>
            <a:pPr fontAlgn="auto">
              <a:spcAft>
                <a:spcPts val="0"/>
              </a:spcAft>
              <a:defRPr/>
            </a:pPr>
            <a:r>
              <a:rPr lang="id-ID" sz="4000" dirty="0" smtClean="0"/>
              <a:t>EVALUASI PRA-UTS</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357422" y="0"/>
            <a:ext cx="6786578" cy="642918"/>
          </a:xfrm>
        </p:spPr>
        <p:txBody>
          <a:bodyPr/>
          <a:lstStyle/>
          <a:p>
            <a:r>
              <a:rPr lang="id-ID" dirty="0" smtClean="0">
                <a:solidFill>
                  <a:srgbClr val="000000"/>
                </a:solidFill>
                <a:latin typeface="Tahoma" pitchFamily="112" charset="0"/>
                <a:cs typeface="Tahoma" pitchFamily="112" charset="0"/>
              </a:rPr>
              <a:t>SAMBUNGAN JAWABAN 3</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0" y="928670"/>
            <a:ext cx="9144000" cy="5929330"/>
          </a:xfrm>
          <a:solidFill>
            <a:schemeClr val="accent4">
              <a:lumMod val="20000"/>
              <a:lumOff val="80000"/>
            </a:schemeClr>
          </a:solidFill>
        </p:spPr>
        <p:txBody>
          <a:bodyPr/>
          <a:lstStyle/>
          <a:p>
            <a:pPr algn="just">
              <a:lnSpc>
                <a:spcPct val="90000"/>
              </a:lnSpc>
            </a:pPr>
            <a:r>
              <a:rPr lang="en-US" sz="2400" dirty="0" smtClean="0"/>
              <a:t>4</a:t>
            </a:r>
            <a:r>
              <a:rPr lang="id-ID" sz="2400" dirty="0" smtClean="0"/>
              <a:t> STRUKTUR PASAR DALAM KEGIATAN WISATA:</a:t>
            </a:r>
          </a:p>
          <a:p>
            <a:pPr marL="514350" indent="-514350" algn="just">
              <a:lnSpc>
                <a:spcPct val="90000"/>
              </a:lnSpc>
              <a:buAutoNum type="arabicPeriod"/>
            </a:pPr>
            <a:r>
              <a:rPr lang="id-ID" sz="2400" b="1" dirty="0" smtClean="0">
                <a:solidFill>
                  <a:srgbClr val="FF0000"/>
                </a:solidFill>
              </a:rPr>
              <a:t>Pasar Persaingan Sempurna</a:t>
            </a:r>
            <a:r>
              <a:rPr lang="id-ID" sz="2400" dirty="0" smtClean="0"/>
              <a:t>:  banyak penjual , banyak pembeli </a:t>
            </a:r>
            <a:r>
              <a:rPr lang="id-ID" sz="2400" dirty="0" smtClean="0">
                <a:solidFill>
                  <a:srgbClr val="0000FF"/>
                </a:solidFill>
                <a:sym typeface="Wingdings" pitchFamily="2" charset="2"/>
              </a:rPr>
              <a:t></a:t>
            </a:r>
            <a:r>
              <a:rPr lang="id-ID" sz="2400" dirty="0" smtClean="0">
                <a:sym typeface="Wingdings" pitchFamily="2" charset="2"/>
              </a:rPr>
              <a:t> harga ditentukan sistem pasar yang terbentuk dar adanya penjual dan pembeli, misal: penjual keripik udan di sepanjang pantai</a:t>
            </a:r>
          </a:p>
          <a:p>
            <a:pPr marL="514350" indent="-514350" algn="just">
              <a:lnSpc>
                <a:spcPct val="90000"/>
              </a:lnSpc>
              <a:buAutoNum type="arabicPeriod"/>
            </a:pPr>
            <a:r>
              <a:rPr lang="id-ID" sz="2400" b="1" dirty="0" smtClean="0">
                <a:solidFill>
                  <a:srgbClr val="FF0000"/>
                </a:solidFill>
                <a:sym typeface="Wingdings" pitchFamily="2" charset="2"/>
              </a:rPr>
              <a:t>Monopoli</a:t>
            </a:r>
            <a:r>
              <a:rPr lang="id-ID" sz="2400" dirty="0" smtClean="0">
                <a:sym typeface="Wingdings" pitchFamily="2" charset="2"/>
              </a:rPr>
              <a:t> </a:t>
            </a:r>
            <a:r>
              <a:rPr lang="id-ID" sz="2400" dirty="0" smtClean="0">
                <a:solidFill>
                  <a:srgbClr val="0000FF"/>
                </a:solidFill>
                <a:sym typeface="Wingdings" pitchFamily="2" charset="2"/>
              </a:rPr>
              <a:t></a:t>
            </a:r>
            <a:r>
              <a:rPr lang="id-ID" sz="2400" dirty="0" smtClean="0">
                <a:sym typeface="Wingdings" pitchFamily="2" charset="2"/>
              </a:rPr>
              <a:t> Satu penjual, banyak pembeli dan produsen sulit masuk ke industri tersebut </a:t>
            </a:r>
            <a:r>
              <a:rPr lang="id-ID" sz="2400" dirty="0" smtClean="0">
                <a:solidFill>
                  <a:srgbClr val="0000FF"/>
                </a:solidFill>
                <a:sym typeface="Wingdings" pitchFamily="2" charset="2"/>
              </a:rPr>
              <a:t> </a:t>
            </a:r>
            <a:r>
              <a:rPr lang="id-ID" sz="2400" dirty="0" smtClean="0">
                <a:sym typeface="Wingdings" pitchFamily="2" charset="2"/>
              </a:rPr>
              <a:t>Monopolist sebagai penentu harga, misal: museum, kereta api wisata</a:t>
            </a:r>
          </a:p>
          <a:p>
            <a:pPr marL="514350" indent="-514350" algn="just">
              <a:lnSpc>
                <a:spcPct val="90000"/>
              </a:lnSpc>
              <a:buAutoNum type="arabicPeriod"/>
            </a:pPr>
            <a:r>
              <a:rPr lang="id-ID" sz="2400" b="1" dirty="0" smtClean="0">
                <a:solidFill>
                  <a:srgbClr val="FF0000"/>
                </a:solidFill>
                <a:sym typeface="Wingdings" pitchFamily="2" charset="2"/>
              </a:rPr>
              <a:t>Monopolistik</a:t>
            </a:r>
            <a:r>
              <a:rPr lang="id-ID" sz="2400" dirty="0" smtClean="0">
                <a:sym typeface="Wingdings" pitchFamily="2" charset="2"/>
              </a:rPr>
              <a:t> </a:t>
            </a:r>
            <a:r>
              <a:rPr lang="id-ID" sz="2400" dirty="0" smtClean="0">
                <a:solidFill>
                  <a:srgbClr val="0000FF"/>
                </a:solidFill>
                <a:sym typeface="Wingdings" pitchFamily="2" charset="2"/>
              </a:rPr>
              <a:t></a:t>
            </a:r>
            <a:r>
              <a:rPr lang="id-ID" sz="2400" dirty="0" smtClean="0">
                <a:sym typeface="Wingdings" pitchFamily="2" charset="2"/>
              </a:rPr>
              <a:t> Antara persaingan sempurna dan monopoli, terdapat banyak penjual dan tidak bersaing pada tingkatan yang sama, Sedikit hambatan masuk dan keluar, terdapat aspek branding (produk terdiferensasi), misal hotel, golf course</a:t>
            </a:r>
          </a:p>
          <a:p>
            <a:pPr marL="514350" indent="-514350" algn="just">
              <a:lnSpc>
                <a:spcPct val="90000"/>
              </a:lnSpc>
              <a:buAutoNum type="arabicPeriod"/>
            </a:pPr>
            <a:r>
              <a:rPr lang="id-ID" sz="2400" b="1" dirty="0" smtClean="0">
                <a:solidFill>
                  <a:srgbClr val="FF0000"/>
                </a:solidFill>
                <a:sym typeface="Wingdings" pitchFamily="2" charset="2"/>
              </a:rPr>
              <a:t>Oligopoli</a:t>
            </a:r>
            <a:r>
              <a:rPr lang="id-ID" sz="2400" dirty="0" smtClean="0">
                <a:sym typeface="Wingdings" pitchFamily="2" charset="2"/>
              </a:rPr>
              <a:t> </a:t>
            </a:r>
            <a:r>
              <a:rPr lang="id-ID" sz="2400" dirty="0" smtClean="0">
                <a:solidFill>
                  <a:srgbClr val="0000FF"/>
                </a:solidFill>
                <a:sym typeface="Wingdings" pitchFamily="2" charset="2"/>
              </a:rPr>
              <a:t></a:t>
            </a:r>
            <a:r>
              <a:rPr lang="id-ID" sz="2400" dirty="0" smtClean="0">
                <a:sym typeface="Wingdings" pitchFamily="2" charset="2"/>
              </a:rPr>
              <a:t> Beberapa penjual dominan, banyak pembeli dan semua aktor  melakukan kontrol - harga dan output, adanya interdependen antar penjual dimana keputusan harga dan output juga bergantung pada kompetitor, mis: maskapai udara, cruise companies, taman bermain air (water theme park) di jabotabek</a:t>
            </a:r>
            <a:endParaRPr lang="id-ID" sz="2400" dirty="0" smtClean="0"/>
          </a:p>
          <a:p>
            <a:pPr algn="just">
              <a:lnSpc>
                <a:spcPct val="90000"/>
              </a:lnSpc>
            </a:pPr>
            <a:endParaRPr lang="en-US" sz="2400" dirty="0" smtClean="0"/>
          </a:p>
          <a:p>
            <a:pPr>
              <a:buNone/>
            </a:pPr>
            <a:endParaRPr lang="en-US" sz="2400" dirty="0" smtClean="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86484" y="0"/>
            <a:ext cx="3057516" cy="914384"/>
          </a:xfrm>
        </p:spPr>
        <p:txBody>
          <a:bodyPr/>
          <a:lstStyle/>
          <a:p>
            <a:r>
              <a:rPr lang="id-ID" sz="4000" dirty="0" smtClean="0">
                <a:solidFill>
                  <a:srgbClr val="000000"/>
                </a:solidFill>
                <a:latin typeface="Tahoma" pitchFamily="112" charset="0"/>
                <a:cs typeface="Tahoma" pitchFamily="112" charset="0"/>
              </a:rPr>
              <a:t>SOAL NO. </a:t>
            </a:r>
            <a:r>
              <a:rPr lang="id-ID" dirty="0" smtClean="0">
                <a:solidFill>
                  <a:srgbClr val="000000"/>
                </a:solidFill>
                <a:latin typeface="Tahoma" pitchFamily="112" charset="0"/>
                <a:cs typeface="Tahoma" pitchFamily="112" charset="0"/>
              </a:rPr>
              <a:t>4</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214282" y="857232"/>
            <a:ext cx="8572560" cy="571504"/>
          </a:xfrm>
        </p:spPr>
        <p:txBody>
          <a:bodyPr/>
          <a:lstStyle/>
          <a:p>
            <a:pPr>
              <a:lnSpc>
                <a:spcPct val="90000"/>
              </a:lnSpc>
              <a:spcBef>
                <a:spcPct val="40000"/>
              </a:spcBef>
              <a:buSzPct val="80000"/>
              <a:buBlip>
                <a:blip r:embed="rId2"/>
              </a:buBlip>
            </a:pPr>
            <a:r>
              <a:rPr lang="en-US" sz="2800" b="1" dirty="0" smtClean="0"/>
              <a:t>P</a:t>
            </a:r>
            <a:r>
              <a:rPr lang="id-ID" sz="2800" b="1" dirty="0" smtClean="0"/>
              <a:t>ROBLEM OF EXTERNALITIES IN TOURISM ?????</a:t>
            </a:r>
            <a:endParaRPr lang="en-US" sz="2800" b="1" dirty="0" smtClean="0">
              <a:solidFill>
                <a:schemeClr val="bg1"/>
              </a:solidFill>
            </a:endParaRPr>
          </a:p>
        </p:txBody>
      </p:sp>
      <p:grpSp>
        <p:nvGrpSpPr>
          <p:cNvPr id="5" name="Group 4"/>
          <p:cNvGrpSpPr>
            <a:grpSpLocks/>
          </p:cNvGrpSpPr>
          <p:nvPr/>
        </p:nvGrpSpPr>
        <p:grpSpPr bwMode="auto">
          <a:xfrm>
            <a:off x="285720" y="1357299"/>
            <a:ext cx="8572560" cy="4357717"/>
            <a:chOff x="285720" y="214290"/>
            <a:chExt cx="8143900" cy="5715040"/>
          </a:xfrm>
        </p:grpSpPr>
        <p:grpSp>
          <p:nvGrpSpPr>
            <p:cNvPr id="6" name="Group 65"/>
            <p:cNvGrpSpPr>
              <a:grpSpLocks/>
            </p:cNvGrpSpPr>
            <p:nvPr/>
          </p:nvGrpSpPr>
          <p:grpSpPr bwMode="auto">
            <a:xfrm>
              <a:off x="856616" y="214290"/>
              <a:ext cx="7573004" cy="5715040"/>
              <a:chOff x="-608" y="357166"/>
              <a:chExt cx="7573004" cy="5715040"/>
            </a:xfrm>
          </p:grpSpPr>
          <p:cxnSp>
            <p:nvCxnSpPr>
              <p:cNvPr id="8" name="Straight Arrow Connector 7"/>
              <p:cNvCxnSpPr/>
              <p:nvPr/>
            </p:nvCxnSpPr>
            <p:spPr>
              <a:xfrm rot="5400000" flipH="1" flipV="1">
                <a:off x="-1035521" y="3464792"/>
                <a:ext cx="4213562" cy="164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070437" y="5572396"/>
                <a:ext cx="5430913" cy="204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70437" y="1928289"/>
                <a:ext cx="4144341" cy="364410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70437" y="4501081"/>
                <a:ext cx="5215387" cy="20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70437" y="3358073"/>
                <a:ext cx="5215387" cy="20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607687" y="4464412"/>
                <a:ext cx="2214323" cy="1645"/>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3448754" y="5020554"/>
                <a:ext cx="1102040" cy="1646"/>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75020" y="1371132"/>
                <a:ext cx="786421" cy="28677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Price</a:t>
                </a:r>
              </a:p>
            </p:txBody>
          </p:sp>
          <p:sp>
            <p:nvSpPr>
              <p:cNvPr id="16" name="Rectangle 15"/>
              <p:cNvSpPr/>
              <p:nvPr/>
            </p:nvSpPr>
            <p:spPr>
              <a:xfrm>
                <a:off x="5858064" y="5715784"/>
                <a:ext cx="927911" cy="28472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Quantity</a:t>
                </a:r>
              </a:p>
            </p:txBody>
          </p:sp>
          <p:sp>
            <p:nvSpPr>
              <p:cNvPr id="17" name="Rectangle 16"/>
              <p:cNvSpPr/>
              <p:nvPr/>
            </p:nvSpPr>
            <p:spPr>
              <a:xfrm>
                <a:off x="570287" y="3142992"/>
                <a:ext cx="429406" cy="428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a:t>
                </a:r>
              </a:p>
            </p:txBody>
          </p:sp>
          <p:sp>
            <p:nvSpPr>
              <p:cNvPr id="18" name="Rectangle 17"/>
              <p:cNvSpPr/>
              <p:nvPr/>
            </p:nvSpPr>
            <p:spPr>
              <a:xfrm>
                <a:off x="570287" y="4286000"/>
                <a:ext cx="429406" cy="428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a:t>
                </a:r>
              </a:p>
            </p:txBody>
          </p:sp>
          <p:sp>
            <p:nvSpPr>
              <p:cNvPr id="19" name="Rectangle 18"/>
              <p:cNvSpPr/>
              <p:nvPr/>
            </p:nvSpPr>
            <p:spPr>
              <a:xfrm>
                <a:off x="3785071" y="5715784"/>
                <a:ext cx="429406" cy="2847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Q</a:t>
                </a:r>
              </a:p>
            </p:txBody>
          </p:sp>
          <p:sp>
            <p:nvSpPr>
              <p:cNvPr id="20" name="Rectangle 19"/>
              <p:cNvSpPr/>
              <p:nvPr/>
            </p:nvSpPr>
            <p:spPr>
              <a:xfrm>
                <a:off x="2500145" y="5715784"/>
                <a:ext cx="427760" cy="2847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Q’</a:t>
                </a:r>
              </a:p>
            </p:txBody>
          </p:sp>
          <p:sp>
            <p:nvSpPr>
              <p:cNvPr id="21" name="Rectangle 20"/>
              <p:cNvSpPr/>
              <p:nvPr/>
            </p:nvSpPr>
            <p:spPr>
              <a:xfrm>
                <a:off x="6285824" y="3071297"/>
                <a:ext cx="1215827" cy="4301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Position 3</a:t>
                </a:r>
              </a:p>
            </p:txBody>
          </p:sp>
          <p:sp>
            <p:nvSpPr>
              <p:cNvPr id="22" name="Rectangle 21"/>
              <p:cNvSpPr/>
              <p:nvPr/>
            </p:nvSpPr>
            <p:spPr>
              <a:xfrm>
                <a:off x="6358214" y="4286000"/>
                <a:ext cx="1214182" cy="42811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Position 2</a:t>
                </a:r>
              </a:p>
            </p:txBody>
          </p:sp>
          <p:sp>
            <p:nvSpPr>
              <p:cNvPr id="23" name="Rectangle 22"/>
              <p:cNvSpPr/>
              <p:nvPr/>
            </p:nvSpPr>
            <p:spPr>
              <a:xfrm>
                <a:off x="4000597" y="4072966"/>
                <a:ext cx="1214182" cy="42811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Position 1</a:t>
                </a:r>
              </a:p>
            </p:txBody>
          </p:sp>
          <p:sp>
            <p:nvSpPr>
              <p:cNvPr id="24" name="Rectangle 23"/>
              <p:cNvSpPr/>
              <p:nvPr/>
            </p:nvSpPr>
            <p:spPr>
              <a:xfrm>
                <a:off x="-608" y="2714875"/>
                <a:ext cx="1071046" cy="42811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Position 4</a:t>
                </a:r>
              </a:p>
            </p:txBody>
          </p:sp>
          <p:sp>
            <p:nvSpPr>
              <p:cNvPr id="25" name="Rectangle 24"/>
              <p:cNvSpPr/>
              <p:nvPr/>
            </p:nvSpPr>
            <p:spPr>
              <a:xfrm>
                <a:off x="5714929" y="4572776"/>
                <a:ext cx="570895" cy="21303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PMC</a:t>
                </a:r>
              </a:p>
            </p:txBody>
          </p:sp>
          <p:sp>
            <p:nvSpPr>
              <p:cNvPr id="26" name="Rectangle 25"/>
              <p:cNvSpPr/>
              <p:nvPr/>
            </p:nvSpPr>
            <p:spPr>
              <a:xfrm>
                <a:off x="1213573" y="5644089"/>
                <a:ext cx="1214182" cy="42811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Position 5</a:t>
                </a:r>
              </a:p>
            </p:txBody>
          </p:sp>
          <p:cxnSp>
            <p:nvCxnSpPr>
              <p:cNvPr id="27" name="Straight Arrow Connector 26"/>
              <p:cNvCxnSpPr/>
              <p:nvPr/>
            </p:nvCxnSpPr>
            <p:spPr>
              <a:xfrm rot="5400000" flipH="1" flipV="1">
                <a:off x="4857977" y="3928755"/>
                <a:ext cx="1143008" cy="164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428357" y="2858264"/>
                <a:ext cx="1929857" cy="428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Total Cost = PMC +SMC</a:t>
                </a:r>
              </a:p>
            </p:txBody>
          </p:sp>
          <p:sp>
            <p:nvSpPr>
              <p:cNvPr id="29" name="Rectangle 28"/>
              <p:cNvSpPr/>
              <p:nvPr/>
            </p:nvSpPr>
            <p:spPr>
              <a:xfrm>
                <a:off x="5501049" y="3786190"/>
                <a:ext cx="570895" cy="21508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400" dirty="0">
                    <a:solidFill>
                      <a:schemeClr val="tx1"/>
                    </a:solidFill>
                  </a:rPr>
                  <a:t>SMC</a:t>
                </a:r>
              </a:p>
            </p:txBody>
          </p:sp>
          <p:sp>
            <p:nvSpPr>
              <p:cNvPr id="30" name="Rectangle 29"/>
              <p:cNvSpPr/>
              <p:nvPr/>
            </p:nvSpPr>
            <p:spPr>
              <a:xfrm>
                <a:off x="928947" y="357166"/>
                <a:ext cx="4856726" cy="7148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2800" dirty="0">
                    <a:solidFill>
                      <a:schemeClr val="tx1"/>
                    </a:solidFill>
                  </a:rPr>
                  <a:t>The ‘Polluter Pays’ Principles</a:t>
                </a:r>
              </a:p>
            </p:txBody>
          </p:sp>
        </p:grpSp>
        <p:sp>
          <p:nvSpPr>
            <p:cNvPr id="7" name="Rectangle 6"/>
            <p:cNvSpPr/>
            <p:nvPr/>
          </p:nvSpPr>
          <p:spPr>
            <a:xfrm>
              <a:off x="285720" y="3286892"/>
              <a:ext cx="1428062" cy="999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d-ID" sz="1400" dirty="0">
                  <a:solidFill>
                    <a:schemeClr val="tx1"/>
                  </a:solidFill>
                </a:rPr>
                <a:t>Tax to eliminate pollution or internalise externalities</a:t>
              </a:r>
            </a:p>
          </p:txBody>
        </p:sp>
      </p:gr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86484" y="0"/>
            <a:ext cx="3057516" cy="914384"/>
          </a:xfrm>
        </p:spPr>
        <p:txBody>
          <a:bodyPr/>
          <a:lstStyle/>
          <a:p>
            <a:r>
              <a:rPr lang="id-ID" sz="4000" dirty="0" smtClean="0">
                <a:solidFill>
                  <a:srgbClr val="000000"/>
                </a:solidFill>
                <a:latin typeface="Tahoma" pitchFamily="112" charset="0"/>
                <a:cs typeface="Tahoma" pitchFamily="112" charset="0"/>
              </a:rPr>
              <a:t>JAWABAN </a:t>
            </a:r>
            <a:r>
              <a:rPr lang="id-ID" dirty="0" smtClean="0">
                <a:solidFill>
                  <a:srgbClr val="000000"/>
                </a:solidFill>
                <a:latin typeface="Tahoma" pitchFamily="112" charset="0"/>
                <a:cs typeface="Tahoma" pitchFamily="112" charset="0"/>
              </a:rPr>
              <a:t>4</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214282" y="857232"/>
            <a:ext cx="8715436" cy="428628"/>
          </a:xfrm>
        </p:spPr>
        <p:txBody>
          <a:bodyPr/>
          <a:lstStyle/>
          <a:p>
            <a:pPr>
              <a:lnSpc>
                <a:spcPct val="90000"/>
              </a:lnSpc>
              <a:spcBef>
                <a:spcPct val="40000"/>
              </a:spcBef>
              <a:buSzPct val="80000"/>
              <a:buBlip>
                <a:blip r:embed="rId2"/>
              </a:buBlip>
            </a:pPr>
            <a:r>
              <a:rPr lang="en-US" b="1" dirty="0" smtClean="0"/>
              <a:t>P</a:t>
            </a:r>
            <a:r>
              <a:rPr lang="id-ID" b="1" dirty="0" smtClean="0"/>
              <a:t>ROBLEM OF EXTERNALITIES IN TOURISM (KURVA POLLUTERS PAY PRINCIPLE</a:t>
            </a:r>
            <a:endParaRPr lang="en-US" b="1" dirty="0" smtClean="0">
              <a:solidFill>
                <a:schemeClr val="bg1"/>
              </a:solidFill>
            </a:endParaRPr>
          </a:p>
        </p:txBody>
      </p:sp>
      <p:sp>
        <p:nvSpPr>
          <p:cNvPr id="31" name="Rectangle 30"/>
          <p:cNvSpPr/>
          <p:nvPr/>
        </p:nvSpPr>
        <p:spPr>
          <a:xfrm>
            <a:off x="214282" y="1225689"/>
            <a:ext cx="8715436" cy="5016758"/>
          </a:xfrm>
          <a:prstGeom prst="rect">
            <a:avLst/>
          </a:prstGeom>
          <a:solidFill>
            <a:schemeClr val="tx2">
              <a:lumMod val="20000"/>
              <a:lumOff val="80000"/>
            </a:schemeClr>
          </a:solidFill>
        </p:spPr>
        <p:txBody>
          <a:bodyPr wrap="square">
            <a:spAutoFit/>
          </a:bodyPr>
          <a:lstStyle/>
          <a:p>
            <a:r>
              <a:rPr lang="id-ID" sz="2000" dirty="0" smtClean="0"/>
              <a:t>Kurva tsb menggambarkan pencemaran yang dilakukan oleh kapal pesiar yang membuang air limbah langsung ke laut . Jika </a:t>
            </a:r>
            <a:r>
              <a:rPr lang="id-ID" sz="2000" b="1" dirty="0" smtClean="0">
                <a:solidFill>
                  <a:srgbClr val="FF0000"/>
                </a:solidFill>
              </a:rPr>
              <a:t>Q</a:t>
            </a:r>
            <a:r>
              <a:rPr lang="id-ID" sz="2000" dirty="0" smtClean="0"/>
              <a:t> </a:t>
            </a:r>
            <a:r>
              <a:rPr lang="id-ID" sz="2000" dirty="0" smtClean="0">
                <a:solidFill>
                  <a:srgbClr val="0000FF"/>
                </a:solidFill>
              </a:rPr>
              <a:t>adalah jumlah penumpang di yang menyewa kapal dan </a:t>
            </a:r>
            <a:r>
              <a:rPr lang="id-ID" sz="2000" b="1" dirty="0" smtClean="0">
                <a:solidFill>
                  <a:srgbClr val="FF0000"/>
                </a:solidFill>
              </a:rPr>
              <a:t>P</a:t>
            </a:r>
            <a:r>
              <a:rPr lang="id-ID" sz="2000" dirty="0" smtClean="0">
                <a:solidFill>
                  <a:srgbClr val="0000FF"/>
                </a:solidFill>
              </a:rPr>
              <a:t> adalah harga sewa</a:t>
            </a:r>
            <a:r>
              <a:rPr lang="id-ID" sz="2000" dirty="0" smtClean="0"/>
              <a:t>, maka </a:t>
            </a:r>
            <a:r>
              <a:rPr lang="id-ID" sz="2000" b="1" i="1" dirty="0" smtClean="0"/>
              <a:t>posisi 1</a:t>
            </a:r>
            <a:r>
              <a:rPr lang="id-ID" sz="2000" b="1" dirty="0" smtClean="0"/>
              <a:t> </a:t>
            </a:r>
            <a:r>
              <a:rPr lang="id-ID" sz="2000" dirty="0" smtClean="0"/>
              <a:t>merupakan level optimum pengusaha kapal memanfaatkan laut untuk membuang limbahnya yang mengakibatkan pencemaran sehingga merugikan nelayan dan masyarakat pesisir, hal ini dikenal dengan </a:t>
            </a:r>
            <a:r>
              <a:rPr lang="id-ID" sz="2000" b="1" dirty="0" smtClean="0">
                <a:solidFill>
                  <a:srgbClr val="FF0000"/>
                </a:solidFill>
              </a:rPr>
              <a:t>Externalitas negatif</a:t>
            </a:r>
            <a:r>
              <a:rPr lang="id-ID" sz="2000" dirty="0" smtClean="0"/>
              <a:t>. </a:t>
            </a:r>
            <a:r>
              <a:rPr lang="id-ID" sz="2000" b="1" i="1" dirty="0" smtClean="0"/>
              <a:t>Posisi 2</a:t>
            </a:r>
            <a:r>
              <a:rPr lang="id-ID" sz="2000" b="1" dirty="0" smtClean="0"/>
              <a:t> </a:t>
            </a:r>
            <a:r>
              <a:rPr lang="id-ID" sz="2000" dirty="0" smtClean="0"/>
              <a:t>menunjukkan biaya yang saat ini dikeluarkan oleh pengusaha kapal, yaitu </a:t>
            </a:r>
            <a:r>
              <a:rPr lang="id-ID" sz="2000" b="1" dirty="0" smtClean="0">
                <a:solidFill>
                  <a:srgbClr val="FF0000"/>
                </a:solidFill>
              </a:rPr>
              <a:t>Private Marginal Cost </a:t>
            </a:r>
            <a:r>
              <a:rPr lang="id-ID" sz="2000" dirty="0" smtClean="0"/>
              <a:t>yang tidak memperhitungkan kerugian nelayan n masy. akibat pencemaran sebesar </a:t>
            </a:r>
            <a:r>
              <a:rPr lang="id-ID" sz="2000" b="1" dirty="0" smtClean="0">
                <a:solidFill>
                  <a:srgbClr val="0000FF"/>
                </a:solidFill>
              </a:rPr>
              <a:t>”a” </a:t>
            </a:r>
            <a:r>
              <a:rPr lang="id-ID" sz="2000" dirty="0" smtClean="0"/>
              <a:t>pada grafik 1. </a:t>
            </a:r>
            <a:r>
              <a:rPr lang="id-ID" sz="2000" b="1" i="1" dirty="0" smtClean="0"/>
              <a:t>Posisi 3</a:t>
            </a:r>
            <a:r>
              <a:rPr lang="id-ID" sz="2000" b="1" dirty="0" smtClean="0"/>
              <a:t> </a:t>
            </a:r>
            <a:r>
              <a:rPr lang="id-ID" sz="2000" dirty="0" smtClean="0"/>
              <a:t>menunjukkan biaya yang seharusnya ditanggung oleh pengusaha kapal, yaitu penjumlahan dari </a:t>
            </a:r>
            <a:r>
              <a:rPr lang="id-ID" sz="2000" b="1" dirty="0" smtClean="0">
                <a:solidFill>
                  <a:srgbClr val="FF0000"/>
                </a:solidFill>
              </a:rPr>
              <a:t>Private Marginal Cost dan Social Marginal Cost</a:t>
            </a:r>
            <a:r>
              <a:rPr lang="id-ID" sz="2000" dirty="0" smtClean="0"/>
              <a:t>. Adanya penambahan biaya ini mengakibatkan harga sewa kamar di kapal </a:t>
            </a:r>
            <a:r>
              <a:rPr lang="id-ID" sz="2000" b="1" dirty="0" smtClean="0">
                <a:solidFill>
                  <a:srgbClr val="FF0000"/>
                </a:solidFill>
              </a:rPr>
              <a:t>naik</a:t>
            </a:r>
            <a:r>
              <a:rPr lang="id-ID" sz="2000" dirty="0" smtClean="0"/>
              <a:t> dari </a:t>
            </a:r>
            <a:r>
              <a:rPr lang="id-ID" sz="2000" b="1" dirty="0" smtClean="0">
                <a:solidFill>
                  <a:srgbClr val="0000FF"/>
                </a:solidFill>
              </a:rPr>
              <a:t>P</a:t>
            </a:r>
            <a:r>
              <a:rPr lang="id-ID" sz="2000" dirty="0" smtClean="0"/>
              <a:t> ke </a:t>
            </a:r>
            <a:r>
              <a:rPr lang="id-ID" sz="2000" b="1" dirty="0" smtClean="0">
                <a:solidFill>
                  <a:srgbClr val="0000FF"/>
                </a:solidFill>
              </a:rPr>
              <a:t>P’ </a:t>
            </a:r>
            <a:r>
              <a:rPr lang="id-ID" sz="2000" dirty="0" smtClean="0"/>
              <a:t>yang ditunjukkan oleh </a:t>
            </a:r>
            <a:r>
              <a:rPr lang="id-ID" sz="2000" b="1" i="1" dirty="0" smtClean="0"/>
              <a:t>Posisi 4</a:t>
            </a:r>
            <a:r>
              <a:rPr lang="id-ID" sz="2000" dirty="0" smtClean="0"/>
              <a:t>, sehingga jumlah kamar yang disewa akan</a:t>
            </a:r>
            <a:r>
              <a:rPr lang="id-ID" sz="2000" b="1" dirty="0" smtClean="0">
                <a:solidFill>
                  <a:srgbClr val="FF0000"/>
                </a:solidFill>
              </a:rPr>
              <a:t> turun </a:t>
            </a:r>
            <a:r>
              <a:rPr lang="id-ID" sz="2000" dirty="0" smtClean="0"/>
              <a:t>dari </a:t>
            </a:r>
            <a:r>
              <a:rPr lang="id-ID" sz="2000" b="1" dirty="0" smtClean="0">
                <a:solidFill>
                  <a:srgbClr val="0000FF"/>
                </a:solidFill>
              </a:rPr>
              <a:t>Q</a:t>
            </a:r>
            <a:r>
              <a:rPr lang="id-ID" sz="2000" dirty="0" smtClean="0"/>
              <a:t> ke </a:t>
            </a:r>
            <a:r>
              <a:rPr lang="id-ID" sz="2000" b="1" dirty="0" smtClean="0">
                <a:solidFill>
                  <a:srgbClr val="0000FF"/>
                </a:solidFill>
              </a:rPr>
              <a:t>Q’ </a:t>
            </a:r>
            <a:r>
              <a:rPr lang="id-ID" sz="2000" b="1" i="1" dirty="0" smtClean="0"/>
              <a:t>(Posisi 5)</a:t>
            </a:r>
            <a:r>
              <a:rPr lang="id-ID" sz="2000" b="1" dirty="0" smtClean="0"/>
              <a:t> </a:t>
            </a:r>
            <a:r>
              <a:rPr lang="id-ID" sz="2000" dirty="0" smtClean="0"/>
              <a:t>yang implikasinya adalah </a:t>
            </a:r>
            <a:r>
              <a:rPr lang="id-ID" sz="2000" b="1" dirty="0" smtClean="0">
                <a:solidFill>
                  <a:srgbClr val="FF0000"/>
                </a:solidFill>
              </a:rPr>
              <a:t>berkurangnya jumlah limbah yang dibuang ke laut</a:t>
            </a:r>
            <a:r>
              <a:rPr lang="id-ID" sz="2000" dirty="0" smtClean="0"/>
              <a:t>.</a:t>
            </a:r>
            <a:endParaRPr lang="id-ID" sz="2000"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943476" y="0"/>
            <a:ext cx="4200524" cy="700070"/>
          </a:xfrm>
        </p:spPr>
        <p:txBody>
          <a:bodyPr/>
          <a:lstStyle/>
          <a:p>
            <a:r>
              <a:rPr lang="id-ID" dirty="0" smtClean="0">
                <a:solidFill>
                  <a:srgbClr val="000000"/>
                </a:solidFill>
                <a:latin typeface="Tahoma" pitchFamily="112" charset="0"/>
                <a:cs typeface="Tahoma" pitchFamily="112" charset="0"/>
              </a:rPr>
              <a:t>SOAL NO. 5</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285688" y="857232"/>
            <a:ext cx="8501154" cy="1252534"/>
          </a:xfrm>
        </p:spPr>
        <p:txBody>
          <a:bodyPr/>
          <a:lstStyle/>
          <a:p>
            <a:pPr>
              <a:lnSpc>
                <a:spcPct val="90000"/>
              </a:lnSpc>
              <a:spcBef>
                <a:spcPct val="40000"/>
              </a:spcBef>
              <a:buSzPct val="80000"/>
              <a:buBlip>
                <a:blip r:embed="rId2"/>
              </a:buBlip>
            </a:pPr>
            <a:r>
              <a:rPr lang="en-US" sz="2600" b="1" dirty="0" smtClean="0"/>
              <a:t> </a:t>
            </a:r>
            <a:r>
              <a:rPr lang="id-ID" sz="2600" b="1" dirty="0" smtClean="0"/>
              <a:t>KURVA BERIKUT MENGGAMBARKAN KURVA PERMINTAAN UNTUK STRUKTUR PASAR YANG MANA? JELASKAN SESUAI KURVA</a:t>
            </a:r>
            <a:endParaRPr lang="id-ID" sz="2600" b="1" dirty="0" smtClean="0">
              <a:solidFill>
                <a:srgbClr val="FF0000"/>
              </a:solidFill>
            </a:endParaRPr>
          </a:p>
        </p:txBody>
      </p:sp>
      <p:pic>
        <p:nvPicPr>
          <p:cNvPr id="41986" name="Picture 2" descr="http://t0.gstatic.com/images?q=tbn:ANd9GcTWLAal7rXFL58uZCyN177Lm79CUXyOX1hF_ullOseKTZUgC9PEJA"/>
          <p:cNvPicPr>
            <a:picLocks noChangeAspect="1" noChangeArrowheads="1"/>
          </p:cNvPicPr>
          <p:nvPr/>
        </p:nvPicPr>
        <p:blipFill>
          <a:blip r:embed="rId3"/>
          <a:srcRect/>
          <a:stretch>
            <a:fillRect/>
          </a:stretch>
        </p:blipFill>
        <p:spPr bwMode="auto">
          <a:xfrm>
            <a:off x="1000100" y="2000240"/>
            <a:ext cx="4500594" cy="4332076"/>
          </a:xfrm>
          <a:prstGeom prst="rect">
            <a:avLst/>
          </a:prstGeom>
          <a:noFill/>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943476" y="0"/>
            <a:ext cx="4200524" cy="700070"/>
          </a:xfrm>
        </p:spPr>
        <p:txBody>
          <a:bodyPr/>
          <a:lstStyle/>
          <a:p>
            <a:r>
              <a:rPr lang="id-ID" dirty="0" smtClean="0">
                <a:solidFill>
                  <a:srgbClr val="000000"/>
                </a:solidFill>
                <a:latin typeface="Tahoma" pitchFamily="112" charset="0"/>
                <a:cs typeface="Tahoma" pitchFamily="112" charset="0"/>
              </a:rPr>
              <a:t>JAWABAN 5</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285688" y="857232"/>
            <a:ext cx="8501154" cy="714380"/>
          </a:xfrm>
        </p:spPr>
        <p:txBody>
          <a:bodyPr/>
          <a:lstStyle/>
          <a:p>
            <a:pPr>
              <a:lnSpc>
                <a:spcPct val="90000"/>
              </a:lnSpc>
              <a:spcBef>
                <a:spcPct val="40000"/>
              </a:spcBef>
              <a:buSzPct val="80000"/>
              <a:buBlip>
                <a:blip r:embed="rId2"/>
              </a:buBlip>
            </a:pPr>
            <a:r>
              <a:rPr lang="en-US" sz="2600" b="1" dirty="0" smtClean="0"/>
              <a:t> </a:t>
            </a:r>
            <a:r>
              <a:rPr lang="id-ID" sz="2600" b="1" dirty="0" smtClean="0"/>
              <a:t>KURVA BERIKUT MENGGAMBARKAN KURVA PERMINTAAN UNTUK </a:t>
            </a:r>
            <a:r>
              <a:rPr lang="id-ID" sz="2600" b="1" dirty="0" smtClean="0">
                <a:solidFill>
                  <a:srgbClr val="0000FF"/>
                </a:solidFill>
              </a:rPr>
              <a:t>STRUKTUR PASAR OLIGOPOLI</a:t>
            </a:r>
          </a:p>
        </p:txBody>
      </p:sp>
      <p:pic>
        <p:nvPicPr>
          <p:cNvPr id="41986" name="Picture 2" descr="http://t0.gstatic.com/images?q=tbn:ANd9GcTWLAal7rXFL58uZCyN177Lm79CUXyOX1hF_ullOseKTZUgC9PEJA"/>
          <p:cNvPicPr>
            <a:picLocks noChangeAspect="1" noChangeArrowheads="1"/>
          </p:cNvPicPr>
          <p:nvPr/>
        </p:nvPicPr>
        <p:blipFill>
          <a:blip r:embed="rId3"/>
          <a:srcRect/>
          <a:stretch>
            <a:fillRect/>
          </a:stretch>
        </p:blipFill>
        <p:spPr bwMode="auto">
          <a:xfrm>
            <a:off x="285720" y="1785926"/>
            <a:ext cx="3286148" cy="3163103"/>
          </a:xfrm>
          <a:prstGeom prst="rect">
            <a:avLst/>
          </a:prstGeom>
          <a:noFill/>
        </p:spPr>
      </p:pic>
      <p:sp>
        <p:nvSpPr>
          <p:cNvPr id="5" name="TextBox 4"/>
          <p:cNvSpPr txBox="1"/>
          <p:nvPr/>
        </p:nvSpPr>
        <p:spPr>
          <a:xfrm>
            <a:off x="3571868" y="1857364"/>
            <a:ext cx="5357850" cy="2585323"/>
          </a:xfrm>
          <a:prstGeom prst="rect">
            <a:avLst/>
          </a:prstGeom>
          <a:noFill/>
        </p:spPr>
        <p:txBody>
          <a:bodyPr wrap="square" rtlCol="0">
            <a:spAutoFit/>
          </a:bodyPr>
          <a:lstStyle/>
          <a:p>
            <a:r>
              <a:rPr lang="id-ID" dirty="0" smtClean="0"/>
              <a:t>HKJ merupakan kurva permintaan dan  harga $6 adalah  harga yang berlaku. Kurva permintaan bersifat elastis di sepanjang HK dan bersifat inelastis di sepanjang KJ. Apabila produsen x menakkan harga ke level $8 , pesaing-pesaingnya yang lain tidak akan mengikuti dan akibatnya produsen x akan kehilangan konsumen (market share) dimana permintaaan untuk produsen x akan turun dari 30 ke 10</a:t>
            </a:r>
            <a:endParaRPr lang="id-ID"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943476" y="0"/>
            <a:ext cx="4200524" cy="700070"/>
          </a:xfrm>
        </p:spPr>
        <p:txBody>
          <a:bodyPr/>
          <a:lstStyle/>
          <a:p>
            <a:r>
              <a:rPr lang="id-ID" dirty="0" smtClean="0">
                <a:solidFill>
                  <a:srgbClr val="000000"/>
                </a:solidFill>
                <a:latin typeface="Tahoma" pitchFamily="112" charset="0"/>
                <a:cs typeface="Tahoma" pitchFamily="112" charset="0"/>
              </a:rPr>
              <a:t>SOAL NO. 6</a:t>
            </a:r>
            <a:endParaRPr lang="en-US" dirty="0" smtClean="0">
              <a:solidFill>
                <a:srgbClr val="000000"/>
              </a:solidFill>
              <a:latin typeface="Tahoma" pitchFamily="112" charset="0"/>
              <a:cs typeface="Tahoma" pitchFamily="112" charset="0"/>
            </a:endParaRPr>
          </a:p>
        </p:txBody>
      </p:sp>
      <p:sp>
        <p:nvSpPr>
          <p:cNvPr id="4" name="Content Placeholder 3"/>
          <p:cNvSpPr>
            <a:spLocks noGrp="1"/>
          </p:cNvSpPr>
          <p:nvPr>
            <p:ph idx="1"/>
          </p:nvPr>
        </p:nvSpPr>
        <p:spPr>
          <a:xfrm>
            <a:off x="142844" y="714356"/>
            <a:ext cx="8858312" cy="6143644"/>
          </a:xfrm>
          <a:solidFill>
            <a:schemeClr val="accent1">
              <a:lumMod val="20000"/>
              <a:lumOff val="80000"/>
            </a:schemeClr>
          </a:solidFill>
        </p:spPr>
        <p:txBody>
          <a:bodyPr/>
          <a:lstStyle/>
          <a:p>
            <a:pPr lvl="0"/>
            <a:r>
              <a:rPr lang="id-ID" sz="2400" dirty="0" smtClean="0"/>
              <a:t>Sebuah kawasan wisata memiliki potensi sebagai berikut: </a:t>
            </a:r>
            <a:r>
              <a:rPr lang="id-ID" sz="2400" dirty="0" smtClean="0">
                <a:solidFill>
                  <a:srgbClr val="0000FF"/>
                </a:solidFill>
              </a:rPr>
              <a:t>terdapat pantai pasir putih dengan ombak bersahabat, di sisi lain terdapat laut dengan ombak tinggi cocok untuk berselanjar, sementara di sisi lain nya lagi terdapat laut dengan terumbu karang yang indah namun rawan terhadap kerusakan karena </a:t>
            </a:r>
            <a:r>
              <a:rPr lang="id-ID" sz="2400" i="1" dirty="0" smtClean="0">
                <a:solidFill>
                  <a:srgbClr val="0000FF"/>
                </a:solidFill>
              </a:rPr>
              <a:t>over exploitasi </a:t>
            </a:r>
            <a:r>
              <a:rPr lang="id-ID" sz="2400" dirty="0" smtClean="0">
                <a:solidFill>
                  <a:srgbClr val="0000FF"/>
                </a:solidFill>
              </a:rPr>
              <a:t>sebagai bahan baku cendera mata atau tangan jahil</a:t>
            </a:r>
            <a:r>
              <a:rPr lang="id-ID" sz="2400" dirty="0" smtClean="0"/>
              <a:t>. </a:t>
            </a:r>
            <a:r>
              <a:rPr lang="id-ID" sz="2400" dirty="0" smtClean="0">
                <a:solidFill>
                  <a:srgbClr val="0000FF"/>
                </a:solidFill>
              </a:rPr>
              <a:t>Selain itu terdapat habitat penyu hijau yang terancam punah yang perlu dijaga kelestariannya. Terdapat pula gua dengan stalaktit dan stalakmit yang indah, </a:t>
            </a:r>
            <a:r>
              <a:rPr lang="id-ID" sz="2400" b="1" dirty="0" smtClean="0">
                <a:solidFill>
                  <a:srgbClr val="0000FF"/>
                </a:solidFill>
              </a:rPr>
              <a:t>menyimpan potensi wisata yang akan memiliki nilai jual tinggi jika dikemas dengan baik</a:t>
            </a:r>
            <a:r>
              <a:rPr lang="id-ID" sz="2400" dirty="0" smtClean="0">
                <a:solidFill>
                  <a:srgbClr val="0000FF"/>
                </a:solidFill>
              </a:rPr>
              <a:t>. </a:t>
            </a:r>
            <a:r>
              <a:rPr lang="id-ID" sz="2400" dirty="0" smtClean="0"/>
              <a:t>Dari waktu ke waktu jumlah kunjungan terus meningkat, saat hari raya dan liburan terdapat ledakan pengunjung yang melebihi carrying capacity.</a:t>
            </a:r>
            <a:endParaRPr lang="id-ID" sz="2400" b="1" dirty="0" smtClean="0"/>
          </a:p>
          <a:p>
            <a:pPr lvl="0">
              <a:buNone/>
            </a:pPr>
            <a:r>
              <a:rPr lang="id-ID" sz="2400" dirty="0" smtClean="0"/>
              <a:t>	</a:t>
            </a:r>
            <a:r>
              <a:rPr lang="id-ID" sz="2400" b="1" dirty="0" smtClean="0"/>
              <a:t>1. Sebagai pengusaha yang memiliki ilmu ekonomi wisata, sistem pengelolaan seperti apa yang akan diterapkan agar 3 pilar ekowisata dan </a:t>
            </a:r>
            <a:r>
              <a:rPr lang="id-ID" sz="2400" b="1" i="1" dirty="0" smtClean="0"/>
              <a:t>sustainable tourism </a:t>
            </a:r>
            <a:r>
              <a:rPr lang="id-ID" sz="2400" b="1" dirty="0" smtClean="0"/>
              <a:t>dapat terpenuhi. Kaitkan dengan segmentasi harga wisata</a:t>
            </a:r>
            <a:r>
              <a:rPr lang="id-ID" b="1" dirty="0" smtClean="0"/>
              <a:t>.</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943476" y="0"/>
            <a:ext cx="4200524" cy="700070"/>
          </a:xfrm>
        </p:spPr>
        <p:txBody>
          <a:bodyPr/>
          <a:lstStyle/>
          <a:p>
            <a:r>
              <a:rPr lang="id-ID" dirty="0" smtClean="0">
                <a:solidFill>
                  <a:srgbClr val="000000"/>
                </a:solidFill>
                <a:latin typeface="Tahoma" pitchFamily="112" charset="0"/>
                <a:cs typeface="Tahoma" pitchFamily="112" charset="0"/>
              </a:rPr>
              <a:t>JAWABAN 6</a:t>
            </a:r>
            <a:endParaRPr lang="en-US" dirty="0" smtClean="0">
              <a:solidFill>
                <a:srgbClr val="000000"/>
              </a:solidFill>
              <a:latin typeface="Tahoma" pitchFamily="112" charset="0"/>
              <a:cs typeface="Tahoma" pitchFamily="112" charset="0"/>
            </a:endParaRPr>
          </a:p>
        </p:txBody>
      </p:sp>
      <p:sp>
        <p:nvSpPr>
          <p:cNvPr id="4" name="Content Placeholder 3"/>
          <p:cNvSpPr>
            <a:spLocks noGrp="1"/>
          </p:cNvSpPr>
          <p:nvPr>
            <p:ph idx="1"/>
          </p:nvPr>
        </p:nvSpPr>
        <p:spPr>
          <a:xfrm>
            <a:off x="214282" y="1285860"/>
            <a:ext cx="8644030" cy="2714644"/>
          </a:xfrm>
          <a:solidFill>
            <a:schemeClr val="accent1">
              <a:lumMod val="20000"/>
              <a:lumOff val="80000"/>
            </a:schemeClr>
          </a:solidFill>
        </p:spPr>
        <p:txBody>
          <a:bodyPr/>
          <a:lstStyle/>
          <a:p>
            <a:pPr lvl="0"/>
            <a:r>
              <a:rPr lang="id-ID" sz="2400" b="1" dirty="0" smtClean="0"/>
              <a:t>KONSEP PENGEMBANGAN WISATA DENGAN SEGEMENTASI BERDASARKAN MASING-MASING </a:t>
            </a:r>
            <a:r>
              <a:rPr lang="id-ID" sz="2400" b="1" dirty="0" smtClean="0"/>
              <a:t>POT</a:t>
            </a:r>
            <a:r>
              <a:rPr lang="en-US" sz="2400" b="1" dirty="0" smtClean="0"/>
              <a:t>E</a:t>
            </a:r>
            <a:r>
              <a:rPr lang="id-ID" sz="2400" b="1" dirty="0" smtClean="0"/>
              <a:t>NSI </a:t>
            </a:r>
            <a:r>
              <a:rPr lang="id-ID" sz="2400" b="1" dirty="0" smtClean="0"/>
              <a:t>YANG ADA DI KAWASAN </a:t>
            </a:r>
            <a:r>
              <a:rPr lang="id-ID" sz="2400" b="1" dirty="0" smtClean="0"/>
              <a:t>PA</a:t>
            </a:r>
            <a:r>
              <a:rPr lang="en-US" sz="2400" b="1" dirty="0" smtClean="0"/>
              <a:t>N</a:t>
            </a:r>
            <a:r>
              <a:rPr lang="id-ID" sz="2400" b="1" dirty="0" smtClean="0"/>
              <a:t>TAI </a:t>
            </a:r>
            <a:r>
              <a:rPr lang="id-ID" sz="2400" b="1" dirty="0" smtClean="0"/>
              <a:t>TERSEBUT , </a:t>
            </a:r>
            <a:r>
              <a:rPr lang="id-ID" sz="2400" b="1" smtClean="0"/>
              <a:t>MENGOPTIMALKAN </a:t>
            </a:r>
            <a:r>
              <a:rPr lang="id-ID" sz="2400" b="1" smtClean="0"/>
              <a:t>PEMAFAATAN </a:t>
            </a:r>
            <a:r>
              <a:rPr lang="id-ID" sz="2400" b="1" dirty="0" smtClean="0"/>
              <a:t>SEKALIGUS MENJAGA KEBERLANGSUNGAN SDAL, MENCEGAH OVER CARRYING CAPACITY, DAN MEMBERDAYKAN MASYARAKAT (Penjelasan detail kerjakan masing2)</a:t>
            </a:r>
            <a:endParaRPr lang="id-ID" b="1" dirty="0" smtClean="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86484" y="0"/>
            <a:ext cx="3057516" cy="914384"/>
          </a:xfrm>
        </p:spPr>
        <p:txBody>
          <a:bodyPr/>
          <a:lstStyle/>
          <a:p>
            <a:r>
              <a:rPr lang="id-ID" sz="4000" dirty="0" smtClean="0">
                <a:solidFill>
                  <a:srgbClr val="000000"/>
                </a:solidFill>
                <a:latin typeface="Tahoma" pitchFamily="112" charset="0"/>
                <a:cs typeface="Tahoma" pitchFamily="112" charset="0"/>
              </a:rPr>
              <a:t>SOAL NO. </a:t>
            </a:r>
            <a:r>
              <a:rPr lang="id-ID" dirty="0" smtClean="0">
                <a:solidFill>
                  <a:srgbClr val="000000"/>
                </a:solidFill>
                <a:latin typeface="Tahoma" pitchFamily="112" charset="0"/>
                <a:cs typeface="Tahoma" pitchFamily="112" charset="0"/>
              </a:rPr>
              <a:t>7</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214282" y="857232"/>
            <a:ext cx="8572560" cy="3429024"/>
          </a:xfrm>
        </p:spPr>
        <p:txBody>
          <a:bodyPr/>
          <a:lstStyle/>
          <a:p>
            <a:pPr>
              <a:lnSpc>
                <a:spcPct val="90000"/>
              </a:lnSpc>
              <a:spcBef>
                <a:spcPct val="40000"/>
              </a:spcBef>
              <a:buSzPct val="80000"/>
              <a:buBlip>
                <a:blip r:embed="rId2"/>
              </a:buBlip>
            </a:pPr>
            <a:r>
              <a:rPr lang="en-US" sz="3600" b="1" dirty="0" smtClean="0">
                <a:solidFill>
                  <a:srgbClr val="0000FF"/>
                </a:solidFill>
              </a:rPr>
              <a:t>WHAT IS CARRYING CAPACITY IN TOURISM ????? </a:t>
            </a:r>
            <a:endParaRPr lang="id-ID" sz="3600" b="1" dirty="0" smtClean="0">
              <a:solidFill>
                <a:srgbClr val="0000FF"/>
              </a:solidFill>
            </a:endParaRPr>
          </a:p>
          <a:p>
            <a:pPr>
              <a:lnSpc>
                <a:spcPct val="90000"/>
              </a:lnSpc>
              <a:spcBef>
                <a:spcPct val="40000"/>
              </a:spcBef>
              <a:buSzPct val="80000"/>
              <a:buBlip>
                <a:blip r:embed="rId2"/>
              </a:buBlip>
            </a:pPr>
            <a:endParaRPr lang="id-ID" sz="3600" b="1" dirty="0" smtClean="0">
              <a:solidFill>
                <a:srgbClr val="0000FF"/>
              </a:solidFill>
            </a:endParaRPr>
          </a:p>
          <a:p>
            <a:pPr>
              <a:lnSpc>
                <a:spcPct val="90000"/>
              </a:lnSpc>
              <a:spcBef>
                <a:spcPct val="40000"/>
              </a:spcBef>
              <a:buSzPct val="80000"/>
              <a:buBlip>
                <a:blip r:embed="rId2"/>
              </a:buBlip>
            </a:pPr>
            <a:endParaRPr lang="id-ID" sz="3600" b="1" dirty="0" smtClean="0">
              <a:solidFill>
                <a:srgbClr val="0000FF"/>
              </a:solidFill>
            </a:endParaRPr>
          </a:p>
          <a:p>
            <a:pPr>
              <a:lnSpc>
                <a:spcPct val="90000"/>
              </a:lnSpc>
              <a:spcBef>
                <a:spcPct val="40000"/>
              </a:spcBef>
              <a:buSzPct val="80000"/>
              <a:buBlip>
                <a:blip r:embed="rId2"/>
              </a:buBlip>
            </a:pPr>
            <a:endParaRPr lang="id-ID" sz="1400" b="1" dirty="0" smtClean="0">
              <a:solidFill>
                <a:srgbClr val="0000FF"/>
              </a:solidFill>
            </a:endParaRPr>
          </a:p>
          <a:p>
            <a:pPr>
              <a:lnSpc>
                <a:spcPct val="90000"/>
              </a:lnSpc>
              <a:spcBef>
                <a:spcPct val="40000"/>
              </a:spcBef>
              <a:buSzPct val="80000"/>
              <a:buBlip>
                <a:blip r:embed="rId2"/>
              </a:buBlip>
            </a:pPr>
            <a:r>
              <a:rPr lang="en-US" sz="3600" b="1" dirty="0" smtClean="0">
                <a:solidFill>
                  <a:srgbClr val="0000FF"/>
                </a:solidFill>
              </a:rPr>
              <a:t>AND HOW IS THE RELATIONSHIP AMONG ECONOMY, TOURISM, AND ENVIRONMENT???? (DRAW THE GRAPH)</a:t>
            </a:r>
          </a:p>
        </p:txBody>
      </p:sp>
      <p:pic>
        <p:nvPicPr>
          <p:cNvPr id="1026" name="Picture 2" descr="E:\FOTO WITH COLLEGUE\Menyanyikan Yel-yel.JPG"/>
          <p:cNvPicPr>
            <a:picLocks noChangeAspect="1" noChangeArrowheads="1"/>
          </p:cNvPicPr>
          <p:nvPr/>
        </p:nvPicPr>
        <p:blipFill>
          <a:blip r:embed="rId3" cstate="print"/>
          <a:srcRect/>
          <a:stretch>
            <a:fillRect/>
          </a:stretch>
        </p:blipFill>
        <p:spPr bwMode="auto">
          <a:xfrm>
            <a:off x="3428992" y="1857364"/>
            <a:ext cx="2339980" cy="1754985"/>
          </a:xfrm>
          <a:prstGeom prst="rect">
            <a:avLst/>
          </a:prstGeom>
          <a:noFill/>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86484" y="0"/>
            <a:ext cx="3057516" cy="914384"/>
          </a:xfrm>
        </p:spPr>
        <p:txBody>
          <a:bodyPr/>
          <a:lstStyle/>
          <a:p>
            <a:r>
              <a:rPr lang="id-ID" sz="4000" dirty="0" smtClean="0">
                <a:solidFill>
                  <a:srgbClr val="000000"/>
                </a:solidFill>
                <a:latin typeface="Tahoma" pitchFamily="112" charset="0"/>
                <a:cs typeface="Tahoma" pitchFamily="112" charset="0"/>
              </a:rPr>
              <a:t>JAWABAN </a:t>
            </a:r>
            <a:r>
              <a:rPr lang="id-ID" dirty="0" smtClean="0">
                <a:solidFill>
                  <a:srgbClr val="000000"/>
                </a:solidFill>
                <a:latin typeface="Tahoma" pitchFamily="112" charset="0"/>
                <a:cs typeface="Tahoma" pitchFamily="112" charset="0"/>
              </a:rPr>
              <a:t>7</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0" y="785794"/>
            <a:ext cx="8929718" cy="3429024"/>
          </a:xfrm>
        </p:spPr>
        <p:txBody>
          <a:bodyPr/>
          <a:lstStyle/>
          <a:p>
            <a:pPr>
              <a:lnSpc>
                <a:spcPct val="90000"/>
              </a:lnSpc>
              <a:spcBef>
                <a:spcPct val="40000"/>
              </a:spcBef>
              <a:buSzPct val="80000"/>
              <a:buBlip>
                <a:blip r:embed="rId2"/>
              </a:buBlip>
            </a:pPr>
            <a:r>
              <a:rPr lang="en-US" sz="3600" b="1" dirty="0" smtClean="0">
                <a:solidFill>
                  <a:srgbClr val="0000FF"/>
                </a:solidFill>
              </a:rPr>
              <a:t>CARRYING CAPACITY IN TOURISM</a:t>
            </a:r>
            <a:r>
              <a:rPr lang="id-ID" sz="3600" b="1" dirty="0" smtClean="0">
                <a:solidFill>
                  <a:srgbClr val="0000FF"/>
                </a:solidFill>
              </a:rPr>
              <a:t> </a:t>
            </a:r>
            <a:r>
              <a:rPr lang="id-ID" sz="3600" b="1" dirty="0" smtClean="0">
                <a:solidFill>
                  <a:srgbClr val="0000FF"/>
                </a:solidFill>
                <a:sym typeface="Wingdings" pitchFamily="2" charset="2"/>
              </a:rPr>
              <a:t> </a:t>
            </a:r>
            <a:r>
              <a:rPr lang="id-ID" sz="2800" dirty="0" smtClean="0"/>
              <a:t>Ambang b</a:t>
            </a:r>
            <a:r>
              <a:rPr lang="en-US" sz="2800" dirty="0" err="1" smtClean="0"/>
              <a:t>atas</a:t>
            </a:r>
            <a:r>
              <a:rPr lang="en-US" sz="2800" dirty="0" smtClean="0"/>
              <a:t>  </a:t>
            </a:r>
            <a:r>
              <a:rPr lang="en-US" sz="2800" dirty="0" err="1" smtClean="0"/>
              <a:t>daya</a:t>
            </a:r>
            <a:r>
              <a:rPr lang="en-US" sz="2800" dirty="0" smtClean="0"/>
              <a:t> </a:t>
            </a:r>
            <a:r>
              <a:rPr lang="en-US" sz="2800" dirty="0" err="1" smtClean="0"/>
              <a:t>dukung</a:t>
            </a:r>
            <a:r>
              <a:rPr lang="en-US" sz="2800" dirty="0" smtClean="0"/>
              <a:t> </a:t>
            </a:r>
            <a:r>
              <a:rPr lang="en-US" sz="2800" dirty="0" err="1" smtClean="0"/>
              <a:t>lahan</a:t>
            </a:r>
            <a:r>
              <a:rPr lang="en-US" sz="2800" dirty="0" smtClean="0"/>
              <a:t> </a:t>
            </a:r>
            <a:r>
              <a:rPr lang="id-ID" sz="2800" dirty="0" smtClean="0"/>
              <a:t>terhadap</a:t>
            </a:r>
            <a:r>
              <a:rPr lang="en-US" sz="2800" dirty="0" smtClean="0"/>
              <a:t> </a:t>
            </a:r>
            <a:r>
              <a:rPr lang="en-US" sz="2800" dirty="0" err="1" smtClean="0"/>
              <a:t>jumlah</a:t>
            </a:r>
            <a:r>
              <a:rPr lang="en-US" sz="2800" dirty="0" smtClean="0"/>
              <a:t> </a:t>
            </a:r>
            <a:r>
              <a:rPr lang="en-US" sz="2800" dirty="0" err="1" smtClean="0"/>
              <a:t>pengunjung</a:t>
            </a:r>
            <a:r>
              <a:rPr lang="id-ID" sz="2800" dirty="0" smtClean="0"/>
              <a:t>, dimana </a:t>
            </a:r>
            <a:r>
              <a:rPr lang="en-US" sz="2800" dirty="0" err="1" smtClean="0"/>
              <a:t>pengunjung</a:t>
            </a:r>
            <a:r>
              <a:rPr lang="id-ID" sz="2800" dirty="0" smtClean="0"/>
              <a:t> memiliki </a:t>
            </a:r>
            <a:r>
              <a:rPr lang="en-US" sz="2800" dirty="0" err="1" smtClean="0"/>
              <a:t>kepuasan</a:t>
            </a:r>
            <a:r>
              <a:rPr lang="en-US" sz="2800" dirty="0" smtClean="0"/>
              <a:t> </a:t>
            </a:r>
            <a:r>
              <a:rPr lang="en-US" sz="2800" dirty="0" err="1" smtClean="0"/>
              <a:t>tertinggi</a:t>
            </a:r>
            <a:r>
              <a:rPr lang="en-US" sz="2800" dirty="0" smtClean="0"/>
              <a:t> </a:t>
            </a:r>
            <a:r>
              <a:rPr lang="id-ID" sz="2800" dirty="0" smtClean="0"/>
              <a:t>dan kelestarian</a:t>
            </a:r>
            <a:r>
              <a:rPr lang="en-US" sz="2800" dirty="0" smtClean="0"/>
              <a:t> </a:t>
            </a:r>
            <a:r>
              <a:rPr lang="en-US" sz="2800" dirty="0" err="1" smtClean="0"/>
              <a:t>lingkungan</a:t>
            </a:r>
            <a:r>
              <a:rPr lang="en-US" sz="2800" dirty="0" smtClean="0"/>
              <a:t> </a:t>
            </a:r>
            <a:r>
              <a:rPr lang="id-ID" sz="2800" dirty="0" smtClean="0"/>
              <a:t>tetap terjaga</a:t>
            </a:r>
            <a:r>
              <a:rPr lang="en-US" sz="2800" dirty="0" smtClean="0"/>
              <a:t> (WTO)</a:t>
            </a:r>
            <a:endParaRPr lang="id-ID" sz="2800" b="1" dirty="0" smtClean="0">
              <a:solidFill>
                <a:srgbClr val="0000FF"/>
              </a:solidFill>
            </a:endParaRPr>
          </a:p>
          <a:p>
            <a:pPr>
              <a:lnSpc>
                <a:spcPct val="90000"/>
              </a:lnSpc>
              <a:spcBef>
                <a:spcPct val="40000"/>
              </a:spcBef>
              <a:buSzPct val="80000"/>
              <a:buBlip>
                <a:blip r:embed="rId2"/>
              </a:buBlip>
            </a:pPr>
            <a:endParaRPr lang="id-ID" sz="1400" b="1" dirty="0" smtClean="0">
              <a:solidFill>
                <a:srgbClr val="0000FF"/>
              </a:solidFill>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eaLnBrk="1" hangingPunct="1"/>
            <a:r>
              <a:rPr lang="en-US" sz="3600" smtClean="0"/>
              <a:t>Skema keterkaitan antara wisata, ekonomi dan lingkungan</a:t>
            </a:r>
            <a:endParaRPr lang="id-ID" sz="3600" smtClean="0"/>
          </a:p>
        </p:txBody>
      </p:sp>
      <p:grpSp>
        <p:nvGrpSpPr>
          <p:cNvPr id="2" name="Group 7"/>
          <p:cNvGrpSpPr>
            <a:grpSpLocks/>
          </p:cNvGrpSpPr>
          <p:nvPr/>
        </p:nvGrpSpPr>
        <p:grpSpPr bwMode="auto">
          <a:xfrm>
            <a:off x="571500" y="1643063"/>
            <a:ext cx="8215313" cy="4929187"/>
            <a:chOff x="725" y="915"/>
            <a:chExt cx="10011" cy="6782"/>
          </a:xfrm>
        </p:grpSpPr>
        <p:sp>
          <p:nvSpPr>
            <p:cNvPr id="5125" name="AutoShape 8"/>
            <p:cNvSpPr>
              <a:spLocks noChangeArrowheads="1"/>
            </p:cNvSpPr>
            <p:nvPr/>
          </p:nvSpPr>
          <p:spPr bwMode="auto">
            <a:xfrm>
              <a:off x="4277" y="915"/>
              <a:ext cx="1913" cy="491"/>
            </a:xfrm>
            <a:prstGeom prst="cube">
              <a:avLst>
                <a:gd name="adj" fmla="val 25000"/>
              </a:avLst>
            </a:prstGeom>
            <a:solidFill>
              <a:srgbClr val="FFFFFF"/>
            </a:solidFill>
            <a:ln w="28575">
              <a:solidFill>
                <a:srgbClr val="000000"/>
              </a:solidFill>
              <a:miter lim="800000"/>
              <a:headEnd/>
              <a:tailEnd/>
            </a:ln>
          </p:spPr>
          <p:txBody>
            <a:bodyPr/>
            <a:lstStyle/>
            <a:p>
              <a:pPr algn="ctr">
                <a:spcAft>
                  <a:spcPts val="1000"/>
                </a:spcAft>
              </a:pPr>
              <a:r>
                <a:rPr lang="id-ID" sz="1000"/>
                <a:t>ENVIRONMENT</a:t>
              </a:r>
            </a:p>
          </p:txBody>
        </p:sp>
        <p:cxnSp>
          <p:nvCxnSpPr>
            <p:cNvPr id="5126" name="AutoShape 9"/>
            <p:cNvCxnSpPr>
              <a:cxnSpLocks noChangeShapeType="1"/>
            </p:cNvCxnSpPr>
            <p:nvPr/>
          </p:nvCxnSpPr>
          <p:spPr bwMode="auto">
            <a:xfrm flipH="1">
              <a:off x="6190" y="1105"/>
              <a:ext cx="3673" cy="1"/>
            </a:xfrm>
            <a:prstGeom prst="straightConnector1">
              <a:avLst/>
            </a:prstGeom>
            <a:noFill/>
            <a:ln w="28575">
              <a:solidFill>
                <a:srgbClr val="000000"/>
              </a:solidFill>
              <a:prstDash val="lgDash"/>
              <a:round/>
              <a:headEnd/>
              <a:tailEnd type="triangle" w="med" len="med"/>
            </a:ln>
          </p:spPr>
        </p:cxnSp>
        <p:cxnSp>
          <p:nvCxnSpPr>
            <p:cNvPr id="5127" name="AutoShape 10"/>
            <p:cNvCxnSpPr>
              <a:cxnSpLocks noChangeShapeType="1"/>
            </p:cNvCxnSpPr>
            <p:nvPr/>
          </p:nvCxnSpPr>
          <p:spPr bwMode="auto">
            <a:xfrm flipH="1">
              <a:off x="6190" y="2032"/>
              <a:ext cx="3555" cy="1"/>
            </a:xfrm>
            <a:prstGeom prst="straightConnector1">
              <a:avLst/>
            </a:prstGeom>
            <a:noFill/>
            <a:ln w="28575">
              <a:solidFill>
                <a:srgbClr val="000000"/>
              </a:solidFill>
              <a:prstDash val="lgDash"/>
              <a:round/>
              <a:headEnd/>
              <a:tailEnd type="triangle" w="med" len="med"/>
            </a:ln>
          </p:spPr>
        </p:cxnSp>
        <p:sp>
          <p:nvSpPr>
            <p:cNvPr id="5128" name="AutoShape 11"/>
            <p:cNvSpPr>
              <a:spLocks noChangeArrowheads="1"/>
            </p:cNvSpPr>
            <p:nvPr/>
          </p:nvSpPr>
          <p:spPr bwMode="auto">
            <a:xfrm>
              <a:off x="4277" y="1798"/>
              <a:ext cx="1913" cy="365"/>
            </a:xfrm>
            <a:prstGeom prst="cube">
              <a:avLst>
                <a:gd name="adj" fmla="val 25000"/>
              </a:avLst>
            </a:prstGeom>
            <a:solidFill>
              <a:srgbClr val="FFFFFF"/>
            </a:solidFill>
            <a:ln w="28575">
              <a:solidFill>
                <a:srgbClr val="000000"/>
              </a:solidFill>
              <a:miter lim="800000"/>
              <a:headEnd/>
              <a:tailEnd/>
            </a:ln>
          </p:spPr>
          <p:txBody>
            <a:bodyPr/>
            <a:lstStyle/>
            <a:p>
              <a:pPr algn="ctr">
                <a:spcAft>
                  <a:spcPts val="1000"/>
                </a:spcAft>
              </a:pPr>
              <a:r>
                <a:rPr lang="id-ID" sz="1000"/>
                <a:t>RECYCLE</a:t>
              </a:r>
            </a:p>
          </p:txBody>
        </p:sp>
        <p:sp>
          <p:nvSpPr>
            <p:cNvPr id="5129" name="AutoShape 12"/>
            <p:cNvSpPr>
              <a:spLocks noChangeArrowheads="1"/>
            </p:cNvSpPr>
            <p:nvPr/>
          </p:nvSpPr>
          <p:spPr bwMode="auto">
            <a:xfrm>
              <a:off x="725" y="2032"/>
              <a:ext cx="1566" cy="475"/>
            </a:xfrm>
            <a:prstGeom prst="cube">
              <a:avLst>
                <a:gd name="adj" fmla="val 25000"/>
              </a:avLst>
            </a:prstGeom>
            <a:solidFill>
              <a:srgbClr val="FFFFFF"/>
            </a:solidFill>
            <a:ln w="28575">
              <a:solidFill>
                <a:srgbClr val="000000"/>
              </a:solidFill>
              <a:miter lim="800000"/>
              <a:headEnd/>
              <a:tailEnd/>
            </a:ln>
          </p:spPr>
          <p:txBody>
            <a:bodyPr/>
            <a:lstStyle/>
            <a:p>
              <a:pPr algn="ctr">
                <a:spcAft>
                  <a:spcPts val="1000"/>
                </a:spcAft>
              </a:pPr>
              <a:r>
                <a:rPr lang="id-ID" sz="1000"/>
                <a:t>RESOURCES</a:t>
              </a:r>
            </a:p>
          </p:txBody>
        </p:sp>
        <p:sp>
          <p:nvSpPr>
            <p:cNvPr id="5130" name="AutoShape 13"/>
            <p:cNvSpPr>
              <a:spLocks noChangeArrowheads="1"/>
            </p:cNvSpPr>
            <p:nvPr/>
          </p:nvSpPr>
          <p:spPr bwMode="auto">
            <a:xfrm>
              <a:off x="9745" y="1885"/>
              <a:ext cx="366" cy="278"/>
            </a:xfrm>
            <a:prstGeom prst="cube">
              <a:avLst>
                <a:gd name="adj" fmla="val 25000"/>
              </a:avLst>
            </a:prstGeom>
            <a:solidFill>
              <a:srgbClr val="FFFFFF"/>
            </a:solidFill>
            <a:ln w="28575">
              <a:solidFill>
                <a:srgbClr val="000000"/>
              </a:solidFill>
              <a:miter lim="800000"/>
              <a:headEnd/>
              <a:tailEnd/>
            </a:ln>
          </p:spPr>
          <p:txBody>
            <a:bodyPr/>
            <a:lstStyle/>
            <a:p>
              <a:endParaRPr lang="id-ID"/>
            </a:p>
          </p:txBody>
        </p:sp>
        <p:sp>
          <p:nvSpPr>
            <p:cNvPr id="5131" name="AutoShape 14"/>
            <p:cNvSpPr>
              <a:spLocks noChangeArrowheads="1"/>
            </p:cNvSpPr>
            <p:nvPr/>
          </p:nvSpPr>
          <p:spPr bwMode="auto">
            <a:xfrm>
              <a:off x="9149" y="5341"/>
              <a:ext cx="1587" cy="365"/>
            </a:xfrm>
            <a:prstGeom prst="cube">
              <a:avLst>
                <a:gd name="adj" fmla="val 25000"/>
              </a:avLst>
            </a:prstGeom>
            <a:solidFill>
              <a:srgbClr val="FFFFFF"/>
            </a:solidFill>
            <a:ln w="28575">
              <a:solidFill>
                <a:srgbClr val="000000"/>
              </a:solidFill>
              <a:miter lim="800000"/>
              <a:headEnd/>
              <a:tailEnd/>
            </a:ln>
          </p:spPr>
          <p:txBody>
            <a:bodyPr/>
            <a:lstStyle/>
            <a:p>
              <a:pPr algn="ctr">
                <a:spcAft>
                  <a:spcPts val="1000"/>
                </a:spcAft>
              </a:pPr>
              <a:r>
                <a:rPr lang="id-ID" sz="800"/>
                <a:t>RESIDUALS</a:t>
              </a:r>
              <a:endParaRPr lang="id-ID"/>
            </a:p>
          </p:txBody>
        </p:sp>
        <p:cxnSp>
          <p:nvCxnSpPr>
            <p:cNvPr id="5132" name="AutoShape 15"/>
            <p:cNvCxnSpPr>
              <a:cxnSpLocks noChangeShapeType="1"/>
            </p:cNvCxnSpPr>
            <p:nvPr/>
          </p:nvCxnSpPr>
          <p:spPr bwMode="auto">
            <a:xfrm>
              <a:off x="8388" y="5576"/>
              <a:ext cx="761" cy="0"/>
            </a:xfrm>
            <a:prstGeom prst="straightConnector1">
              <a:avLst/>
            </a:prstGeom>
            <a:noFill/>
            <a:ln w="28575">
              <a:solidFill>
                <a:srgbClr val="000000"/>
              </a:solidFill>
              <a:prstDash val="lgDash"/>
              <a:round/>
              <a:headEnd/>
              <a:tailEnd type="triangle" w="med" len="med"/>
            </a:ln>
          </p:spPr>
        </p:cxnSp>
        <p:cxnSp>
          <p:nvCxnSpPr>
            <p:cNvPr id="5133" name="AutoShape 16"/>
            <p:cNvCxnSpPr>
              <a:cxnSpLocks noChangeShapeType="1"/>
            </p:cNvCxnSpPr>
            <p:nvPr/>
          </p:nvCxnSpPr>
          <p:spPr bwMode="auto">
            <a:xfrm flipV="1">
              <a:off x="9862" y="2163"/>
              <a:ext cx="1" cy="3178"/>
            </a:xfrm>
            <a:prstGeom prst="straightConnector1">
              <a:avLst/>
            </a:prstGeom>
            <a:noFill/>
            <a:ln w="28575">
              <a:solidFill>
                <a:srgbClr val="000000"/>
              </a:solidFill>
              <a:prstDash val="lgDash"/>
              <a:round/>
              <a:headEnd/>
              <a:tailEnd type="triangle" w="med" len="med"/>
            </a:ln>
          </p:spPr>
        </p:cxnSp>
        <p:sp>
          <p:nvSpPr>
            <p:cNvPr id="5134" name="Rectangle 17"/>
            <p:cNvSpPr>
              <a:spLocks noChangeArrowheads="1"/>
            </p:cNvSpPr>
            <p:nvPr/>
          </p:nvSpPr>
          <p:spPr bwMode="auto">
            <a:xfrm>
              <a:off x="2378" y="3170"/>
              <a:ext cx="5961" cy="4527"/>
            </a:xfrm>
            <a:prstGeom prst="rect">
              <a:avLst/>
            </a:prstGeom>
            <a:solidFill>
              <a:srgbClr val="FFFFFF"/>
            </a:solidFill>
            <a:ln w="28575">
              <a:solidFill>
                <a:srgbClr val="000000"/>
              </a:solidFill>
              <a:miter lim="800000"/>
              <a:headEnd/>
              <a:tailEnd/>
            </a:ln>
          </p:spPr>
          <p:txBody>
            <a:bodyPr/>
            <a:lstStyle/>
            <a:p>
              <a:endParaRPr lang="id-ID"/>
            </a:p>
          </p:txBody>
        </p:sp>
        <p:sp>
          <p:nvSpPr>
            <p:cNvPr id="5135" name="AutoShape 18"/>
            <p:cNvSpPr>
              <a:spLocks noChangeArrowheads="1"/>
            </p:cNvSpPr>
            <p:nvPr/>
          </p:nvSpPr>
          <p:spPr bwMode="auto">
            <a:xfrm>
              <a:off x="2595" y="3974"/>
              <a:ext cx="2671" cy="3349"/>
            </a:xfrm>
            <a:prstGeom prst="bevel">
              <a:avLst>
                <a:gd name="adj" fmla="val 12500"/>
              </a:avLst>
            </a:prstGeom>
            <a:solidFill>
              <a:srgbClr val="FFFFFF"/>
            </a:solidFill>
            <a:ln w="28575">
              <a:solidFill>
                <a:srgbClr val="000000"/>
              </a:solidFill>
              <a:miter lim="800000"/>
              <a:headEnd/>
              <a:tailEnd/>
            </a:ln>
          </p:spPr>
          <p:txBody>
            <a:bodyPr/>
            <a:lstStyle/>
            <a:p>
              <a:pPr algn="ctr">
                <a:spcAft>
                  <a:spcPts val="1000"/>
                </a:spcAft>
              </a:pPr>
              <a:r>
                <a:rPr lang="id-ID" sz="1000"/>
                <a:t>TOURISM</a:t>
              </a:r>
            </a:p>
            <a:p>
              <a:pPr algn="ctr">
                <a:spcAft>
                  <a:spcPts val="1000"/>
                </a:spcAft>
              </a:pPr>
              <a:endParaRPr lang="id-ID" sz="800"/>
            </a:p>
            <a:p>
              <a:pPr algn="ctr">
                <a:spcAft>
                  <a:spcPts val="1000"/>
                </a:spcAft>
              </a:pPr>
              <a:endParaRPr lang="id-ID" sz="800"/>
            </a:p>
            <a:p>
              <a:pPr algn="ctr">
                <a:spcAft>
                  <a:spcPts val="1000"/>
                </a:spcAft>
              </a:pPr>
              <a:r>
                <a:rPr lang="id-ID" sz="800"/>
                <a:t>Goods &amp; Services</a:t>
              </a:r>
              <a:endParaRPr lang="id-ID"/>
            </a:p>
          </p:txBody>
        </p:sp>
        <p:sp>
          <p:nvSpPr>
            <p:cNvPr id="5136" name="Rectangle 19"/>
            <p:cNvSpPr>
              <a:spLocks noChangeArrowheads="1"/>
            </p:cNvSpPr>
            <p:nvPr/>
          </p:nvSpPr>
          <p:spPr bwMode="auto">
            <a:xfrm>
              <a:off x="2980" y="4691"/>
              <a:ext cx="1877" cy="382"/>
            </a:xfrm>
            <a:prstGeom prst="rect">
              <a:avLst/>
            </a:prstGeom>
            <a:solidFill>
              <a:srgbClr val="FFFFFF"/>
            </a:solidFill>
            <a:ln w="28575">
              <a:solidFill>
                <a:srgbClr val="000000"/>
              </a:solidFill>
              <a:miter lim="800000"/>
              <a:headEnd/>
              <a:tailEnd/>
            </a:ln>
          </p:spPr>
          <p:txBody>
            <a:bodyPr/>
            <a:lstStyle/>
            <a:p>
              <a:pPr algn="ctr">
                <a:spcAft>
                  <a:spcPts val="1000"/>
                </a:spcAft>
              </a:pPr>
              <a:r>
                <a:rPr lang="id-ID" sz="1000">
                  <a:latin typeface="Calibri" pitchFamily="34" charset="0"/>
                </a:rPr>
                <a:t>TOURISM SUPPLIER</a:t>
              </a:r>
              <a:endParaRPr lang="id-ID" sz="1000"/>
            </a:p>
          </p:txBody>
        </p:sp>
        <p:sp>
          <p:nvSpPr>
            <p:cNvPr id="5137" name="Rectangle 20"/>
            <p:cNvSpPr>
              <a:spLocks noChangeArrowheads="1"/>
            </p:cNvSpPr>
            <p:nvPr/>
          </p:nvSpPr>
          <p:spPr bwMode="auto">
            <a:xfrm>
              <a:off x="2980" y="6292"/>
              <a:ext cx="1877" cy="406"/>
            </a:xfrm>
            <a:prstGeom prst="rect">
              <a:avLst/>
            </a:prstGeom>
            <a:solidFill>
              <a:srgbClr val="FFFFFF"/>
            </a:solidFill>
            <a:ln w="28575">
              <a:solidFill>
                <a:srgbClr val="000000"/>
              </a:solidFill>
              <a:miter lim="800000"/>
              <a:headEnd/>
              <a:tailEnd/>
            </a:ln>
          </p:spPr>
          <p:txBody>
            <a:bodyPr/>
            <a:lstStyle/>
            <a:p>
              <a:pPr algn="ctr">
                <a:spcAft>
                  <a:spcPts val="1000"/>
                </a:spcAft>
              </a:pPr>
              <a:r>
                <a:rPr lang="id-ID" sz="1000">
                  <a:latin typeface="Calibri" pitchFamily="34" charset="0"/>
                </a:rPr>
                <a:t>TOURIST CONSUMERS</a:t>
              </a:r>
              <a:endParaRPr lang="id-ID" sz="1000"/>
            </a:p>
          </p:txBody>
        </p:sp>
        <p:sp>
          <p:nvSpPr>
            <p:cNvPr id="5138" name="AutoShape 21"/>
            <p:cNvSpPr>
              <a:spLocks noChangeArrowheads="1"/>
            </p:cNvSpPr>
            <p:nvPr/>
          </p:nvSpPr>
          <p:spPr bwMode="auto">
            <a:xfrm>
              <a:off x="5817" y="3974"/>
              <a:ext cx="2321" cy="3349"/>
            </a:xfrm>
            <a:prstGeom prst="bevel">
              <a:avLst>
                <a:gd name="adj" fmla="val 12500"/>
              </a:avLst>
            </a:prstGeom>
            <a:solidFill>
              <a:srgbClr val="FFFFFF"/>
            </a:solidFill>
            <a:ln w="28575">
              <a:solidFill>
                <a:srgbClr val="000000"/>
              </a:solidFill>
              <a:miter lim="800000"/>
              <a:headEnd/>
              <a:tailEnd/>
            </a:ln>
          </p:spPr>
          <p:txBody>
            <a:bodyPr/>
            <a:lstStyle/>
            <a:p>
              <a:pPr algn="ctr">
                <a:spcAft>
                  <a:spcPts val="1000"/>
                </a:spcAft>
              </a:pPr>
              <a:r>
                <a:rPr lang="id-ID" sz="1000"/>
                <a:t>OTHER SECTORS</a:t>
              </a:r>
            </a:p>
            <a:p>
              <a:pPr algn="ctr">
                <a:spcAft>
                  <a:spcPts val="1000"/>
                </a:spcAft>
              </a:pPr>
              <a:endParaRPr lang="id-ID" sz="800"/>
            </a:p>
            <a:p>
              <a:pPr algn="ctr">
                <a:spcAft>
                  <a:spcPts val="1000"/>
                </a:spcAft>
              </a:pPr>
              <a:endParaRPr lang="id-ID" sz="800"/>
            </a:p>
            <a:p>
              <a:pPr algn="ctr">
                <a:spcAft>
                  <a:spcPts val="1000"/>
                </a:spcAft>
              </a:pPr>
              <a:r>
                <a:rPr lang="id-ID" sz="800"/>
                <a:t>Goods &amp; Services</a:t>
              </a:r>
              <a:endParaRPr lang="id-ID"/>
            </a:p>
          </p:txBody>
        </p:sp>
        <p:cxnSp>
          <p:nvCxnSpPr>
            <p:cNvPr id="5139" name="AutoShape 22"/>
            <p:cNvCxnSpPr>
              <a:cxnSpLocks noChangeShapeType="1"/>
            </p:cNvCxnSpPr>
            <p:nvPr/>
          </p:nvCxnSpPr>
          <p:spPr bwMode="auto">
            <a:xfrm>
              <a:off x="7033" y="4908"/>
              <a:ext cx="1" cy="1384"/>
            </a:xfrm>
            <a:prstGeom prst="straightConnector1">
              <a:avLst/>
            </a:prstGeom>
            <a:noFill/>
            <a:ln w="28575">
              <a:solidFill>
                <a:srgbClr val="000000"/>
              </a:solidFill>
              <a:prstDash val="lgDash"/>
              <a:round/>
              <a:headEnd/>
              <a:tailEnd type="triangle" w="med" len="med"/>
            </a:ln>
          </p:spPr>
        </p:cxnSp>
        <p:sp>
          <p:nvSpPr>
            <p:cNvPr id="5140" name="Rectangle 23"/>
            <p:cNvSpPr>
              <a:spLocks noChangeArrowheads="1"/>
            </p:cNvSpPr>
            <p:nvPr/>
          </p:nvSpPr>
          <p:spPr bwMode="auto">
            <a:xfrm>
              <a:off x="6247" y="4691"/>
              <a:ext cx="1418" cy="382"/>
            </a:xfrm>
            <a:prstGeom prst="rect">
              <a:avLst/>
            </a:prstGeom>
            <a:solidFill>
              <a:srgbClr val="FFFFFF"/>
            </a:solidFill>
            <a:ln w="28575">
              <a:solidFill>
                <a:srgbClr val="000000"/>
              </a:solidFill>
              <a:miter lim="800000"/>
              <a:headEnd/>
              <a:tailEnd/>
            </a:ln>
          </p:spPr>
          <p:txBody>
            <a:bodyPr/>
            <a:lstStyle/>
            <a:p>
              <a:pPr algn="ctr">
                <a:spcAft>
                  <a:spcPts val="1000"/>
                </a:spcAft>
              </a:pPr>
              <a:r>
                <a:rPr lang="id-ID" sz="1000">
                  <a:latin typeface="Calibri" pitchFamily="34" charset="0"/>
                </a:rPr>
                <a:t>SUPPLIER</a:t>
              </a:r>
              <a:endParaRPr lang="id-ID" sz="1000"/>
            </a:p>
          </p:txBody>
        </p:sp>
        <p:sp>
          <p:nvSpPr>
            <p:cNvPr id="5141" name="Rectangle 24"/>
            <p:cNvSpPr>
              <a:spLocks noChangeArrowheads="1"/>
            </p:cNvSpPr>
            <p:nvPr/>
          </p:nvSpPr>
          <p:spPr bwMode="auto">
            <a:xfrm>
              <a:off x="6247" y="6292"/>
              <a:ext cx="1506" cy="406"/>
            </a:xfrm>
            <a:prstGeom prst="rect">
              <a:avLst/>
            </a:prstGeom>
            <a:solidFill>
              <a:srgbClr val="FFFFFF"/>
            </a:solidFill>
            <a:ln w="28575">
              <a:solidFill>
                <a:srgbClr val="000000"/>
              </a:solidFill>
              <a:miter lim="800000"/>
              <a:headEnd/>
              <a:tailEnd/>
            </a:ln>
          </p:spPr>
          <p:txBody>
            <a:bodyPr/>
            <a:lstStyle/>
            <a:p>
              <a:pPr algn="ctr">
                <a:spcAft>
                  <a:spcPts val="1000"/>
                </a:spcAft>
              </a:pPr>
              <a:r>
                <a:rPr lang="id-ID" sz="1000">
                  <a:latin typeface="Calibri" pitchFamily="34" charset="0"/>
                </a:rPr>
                <a:t>CONSUMERS</a:t>
              </a:r>
              <a:endParaRPr lang="id-ID" sz="1000"/>
            </a:p>
          </p:txBody>
        </p:sp>
        <p:cxnSp>
          <p:nvCxnSpPr>
            <p:cNvPr id="5142" name="AutoShape 25"/>
            <p:cNvCxnSpPr>
              <a:cxnSpLocks noChangeShapeType="1"/>
            </p:cNvCxnSpPr>
            <p:nvPr/>
          </p:nvCxnSpPr>
          <p:spPr bwMode="auto">
            <a:xfrm flipH="1">
              <a:off x="5266" y="6131"/>
              <a:ext cx="551" cy="0"/>
            </a:xfrm>
            <a:prstGeom prst="straightConnector1">
              <a:avLst/>
            </a:prstGeom>
            <a:noFill/>
            <a:ln w="28575">
              <a:solidFill>
                <a:srgbClr val="000000"/>
              </a:solidFill>
              <a:prstDash val="lgDash"/>
              <a:round/>
              <a:headEnd/>
              <a:tailEnd type="triangle" w="med" len="med"/>
            </a:ln>
          </p:spPr>
        </p:cxnSp>
        <p:cxnSp>
          <p:nvCxnSpPr>
            <p:cNvPr id="5143" name="AutoShape 26"/>
            <p:cNvCxnSpPr>
              <a:cxnSpLocks noChangeShapeType="1"/>
            </p:cNvCxnSpPr>
            <p:nvPr/>
          </p:nvCxnSpPr>
          <p:spPr bwMode="auto">
            <a:xfrm>
              <a:off x="5266" y="5273"/>
              <a:ext cx="551" cy="0"/>
            </a:xfrm>
            <a:prstGeom prst="straightConnector1">
              <a:avLst/>
            </a:prstGeom>
            <a:noFill/>
            <a:ln w="28575">
              <a:solidFill>
                <a:srgbClr val="000000"/>
              </a:solidFill>
              <a:prstDash val="lgDash"/>
              <a:round/>
              <a:headEnd/>
              <a:tailEnd type="triangle" w="med" len="med"/>
            </a:ln>
          </p:spPr>
        </p:cxnSp>
        <p:sp>
          <p:nvSpPr>
            <p:cNvPr id="5144" name="Rectangle 27"/>
            <p:cNvSpPr>
              <a:spLocks noChangeArrowheads="1"/>
            </p:cNvSpPr>
            <p:nvPr/>
          </p:nvSpPr>
          <p:spPr bwMode="auto">
            <a:xfrm>
              <a:off x="4127" y="3332"/>
              <a:ext cx="2120" cy="516"/>
            </a:xfrm>
            <a:prstGeom prst="rect">
              <a:avLst/>
            </a:prstGeom>
            <a:solidFill>
              <a:srgbClr val="FFFFFF"/>
            </a:solidFill>
            <a:ln w="28575">
              <a:solidFill>
                <a:srgbClr val="000000"/>
              </a:solidFill>
              <a:miter lim="800000"/>
              <a:headEnd/>
              <a:tailEnd/>
            </a:ln>
          </p:spPr>
          <p:txBody>
            <a:bodyPr/>
            <a:lstStyle/>
            <a:p>
              <a:pPr algn="ctr">
                <a:spcAft>
                  <a:spcPts val="1000"/>
                </a:spcAft>
              </a:pPr>
              <a:r>
                <a:rPr lang="id-ID" sz="1100">
                  <a:latin typeface="Calibri" pitchFamily="34" charset="0"/>
                </a:rPr>
                <a:t>E  C  O  N  O  M  Y</a:t>
              </a:r>
              <a:endParaRPr lang="id-ID"/>
            </a:p>
          </p:txBody>
        </p:sp>
        <p:cxnSp>
          <p:nvCxnSpPr>
            <p:cNvPr id="5145" name="AutoShape 28"/>
            <p:cNvCxnSpPr>
              <a:cxnSpLocks noChangeShapeType="1"/>
            </p:cNvCxnSpPr>
            <p:nvPr/>
          </p:nvCxnSpPr>
          <p:spPr bwMode="auto">
            <a:xfrm>
              <a:off x="3935" y="5073"/>
              <a:ext cx="0" cy="1219"/>
            </a:xfrm>
            <a:prstGeom prst="straightConnector1">
              <a:avLst/>
            </a:prstGeom>
            <a:noFill/>
            <a:ln w="28575">
              <a:solidFill>
                <a:srgbClr val="000000"/>
              </a:solidFill>
              <a:prstDash val="lgDash"/>
              <a:round/>
              <a:headEnd/>
              <a:tailEnd type="triangle" w="med" len="med"/>
            </a:ln>
          </p:spPr>
        </p:cxnSp>
        <p:cxnSp>
          <p:nvCxnSpPr>
            <p:cNvPr id="5146" name="AutoShape 29"/>
            <p:cNvCxnSpPr>
              <a:cxnSpLocks noChangeShapeType="1"/>
            </p:cNvCxnSpPr>
            <p:nvPr/>
          </p:nvCxnSpPr>
          <p:spPr bwMode="auto">
            <a:xfrm>
              <a:off x="5265" y="2163"/>
              <a:ext cx="1" cy="1007"/>
            </a:xfrm>
            <a:prstGeom prst="straightConnector1">
              <a:avLst/>
            </a:prstGeom>
            <a:noFill/>
            <a:ln w="28575">
              <a:solidFill>
                <a:srgbClr val="000000"/>
              </a:solidFill>
              <a:prstDash val="lgDash"/>
              <a:round/>
              <a:headEnd/>
              <a:tailEnd type="triangle" w="med" len="med"/>
            </a:ln>
          </p:spPr>
        </p:cxnSp>
        <p:cxnSp>
          <p:nvCxnSpPr>
            <p:cNvPr id="5147" name="AutoShape 30"/>
            <p:cNvCxnSpPr>
              <a:cxnSpLocks noChangeShapeType="1"/>
            </p:cNvCxnSpPr>
            <p:nvPr/>
          </p:nvCxnSpPr>
          <p:spPr bwMode="auto">
            <a:xfrm>
              <a:off x="9862" y="1106"/>
              <a:ext cx="1" cy="779"/>
            </a:xfrm>
            <a:prstGeom prst="straightConnector1">
              <a:avLst/>
            </a:prstGeom>
            <a:noFill/>
            <a:ln w="28575">
              <a:solidFill>
                <a:srgbClr val="000000"/>
              </a:solidFill>
              <a:prstDash val="lgDash"/>
              <a:round/>
              <a:headEnd/>
              <a:tailEnd/>
            </a:ln>
          </p:spPr>
        </p:cxnSp>
        <p:cxnSp>
          <p:nvCxnSpPr>
            <p:cNvPr id="5148" name="AutoShape 31"/>
            <p:cNvCxnSpPr>
              <a:cxnSpLocks noChangeShapeType="1"/>
            </p:cNvCxnSpPr>
            <p:nvPr/>
          </p:nvCxnSpPr>
          <p:spPr bwMode="auto">
            <a:xfrm>
              <a:off x="1490" y="1105"/>
              <a:ext cx="1" cy="927"/>
            </a:xfrm>
            <a:prstGeom prst="straightConnector1">
              <a:avLst/>
            </a:prstGeom>
            <a:noFill/>
            <a:ln w="28575">
              <a:solidFill>
                <a:srgbClr val="000000"/>
              </a:solidFill>
              <a:prstDash val="lgDash"/>
              <a:round/>
              <a:headEnd/>
              <a:tailEnd type="triangle" w="med" len="med"/>
            </a:ln>
          </p:spPr>
        </p:cxnSp>
        <p:cxnSp>
          <p:nvCxnSpPr>
            <p:cNvPr id="5149" name="AutoShape 32"/>
            <p:cNvCxnSpPr>
              <a:cxnSpLocks noChangeShapeType="1"/>
            </p:cNvCxnSpPr>
            <p:nvPr/>
          </p:nvCxnSpPr>
          <p:spPr bwMode="auto">
            <a:xfrm>
              <a:off x="1490" y="5459"/>
              <a:ext cx="801" cy="1"/>
            </a:xfrm>
            <a:prstGeom prst="straightConnector1">
              <a:avLst/>
            </a:prstGeom>
            <a:noFill/>
            <a:ln w="28575">
              <a:solidFill>
                <a:srgbClr val="000000"/>
              </a:solidFill>
              <a:prstDash val="lgDash"/>
              <a:round/>
              <a:headEnd/>
              <a:tailEnd type="triangle" w="med" len="med"/>
            </a:ln>
          </p:spPr>
        </p:cxnSp>
        <p:cxnSp>
          <p:nvCxnSpPr>
            <p:cNvPr id="5150" name="AutoShape 33"/>
            <p:cNvCxnSpPr>
              <a:cxnSpLocks noChangeShapeType="1"/>
            </p:cNvCxnSpPr>
            <p:nvPr/>
          </p:nvCxnSpPr>
          <p:spPr bwMode="auto">
            <a:xfrm>
              <a:off x="1491" y="1106"/>
              <a:ext cx="2786" cy="0"/>
            </a:xfrm>
            <a:prstGeom prst="straightConnector1">
              <a:avLst/>
            </a:prstGeom>
            <a:noFill/>
            <a:ln w="28575">
              <a:solidFill>
                <a:srgbClr val="000000"/>
              </a:solidFill>
              <a:prstDash val="lgDash"/>
              <a:round/>
              <a:headEnd/>
              <a:tailEnd/>
            </a:ln>
          </p:spPr>
        </p:cxnSp>
        <p:cxnSp>
          <p:nvCxnSpPr>
            <p:cNvPr id="5151" name="AutoShape 34"/>
            <p:cNvCxnSpPr>
              <a:cxnSpLocks noChangeShapeType="1"/>
            </p:cNvCxnSpPr>
            <p:nvPr/>
          </p:nvCxnSpPr>
          <p:spPr bwMode="auto">
            <a:xfrm>
              <a:off x="1490" y="2553"/>
              <a:ext cx="0" cy="2906"/>
            </a:xfrm>
            <a:prstGeom prst="straightConnector1">
              <a:avLst/>
            </a:prstGeom>
            <a:noFill/>
            <a:ln w="28575">
              <a:solidFill>
                <a:srgbClr val="000000"/>
              </a:solidFill>
              <a:prstDash val="lgDash"/>
              <a:round/>
              <a:headEnd/>
              <a:tailEnd/>
            </a:ln>
          </p:spPr>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28596" y="0"/>
            <a:ext cx="8229600" cy="785794"/>
          </a:xfrm>
        </p:spPr>
        <p:txBody>
          <a:bodyPr/>
          <a:lstStyle/>
          <a:p>
            <a:r>
              <a:rPr lang="id-ID" b="1" dirty="0" smtClean="0">
                <a:ln>
                  <a:solidFill>
                    <a:schemeClr val="bg1">
                      <a:lumMod val="85000"/>
                      <a:lumOff val="15000"/>
                    </a:schemeClr>
                  </a:solidFill>
                </a:ln>
                <a:solidFill>
                  <a:schemeClr val="accent2">
                    <a:lumMod val="50000"/>
                    <a:lumOff val="50000"/>
                  </a:schemeClr>
                </a:solidFill>
                <a:latin typeface="Tahoma" pitchFamily="112" charset="0"/>
                <a:cs typeface="Tahoma" pitchFamily="112" charset="0"/>
              </a:rPr>
              <a:t>PETUNJUK</a:t>
            </a:r>
            <a:endParaRPr lang="en-US" b="1" dirty="0" smtClean="0">
              <a:ln>
                <a:solidFill>
                  <a:schemeClr val="bg1">
                    <a:lumMod val="85000"/>
                    <a:lumOff val="15000"/>
                  </a:schemeClr>
                </a:solidFill>
              </a:ln>
              <a:solidFill>
                <a:schemeClr val="accent2">
                  <a:lumMod val="50000"/>
                  <a:lumOff val="50000"/>
                </a:schemeClr>
              </a:solidFill>
              <a:latin typeface="Tahoma" pitchFamily="112" charset="0"/>
              <a:cs typeface="Tahoma" pitchFamily="112" charset="0"/>
            </a:endParaRPr>
          </a:p>
        </p:txBody>
      </p:sp>
      <p:sp>
        <p:nvSpPr>
          <p:cNvPr id="5123" name="Content Placeholder 2"/>
          <p:cNvSpPr>
            <a:spLocks noGrp="1"/>
          </p:cNvSpPr>
          <p:nvPr>
            <p:ph idx="1"/>
          </p:nvPr>
        </p:nvSpPr>
        <p:spPr>
          <a:xfrm>
            <a:off x="285720" y="857232"/>
            <a:ext cx="8643998" cy="5429288"/>
          </a:xfrm>
        </p:spPr>
        <p:txBody>
          <a:bodyPr/>
          <a:lstStyle/>
          <a:p>
            <a:r>
              <a:rPr lang="id-ID" sz="2800" dirty="0" smtClean="0">
                <a:solidFill>
                  <a:schemeClr val="bg1"/>
                </a:solidFill>
              </a:rPr>
              <a:t>Duduk per Kelompok (boleh memebentuk lingkaran)   </a:t>
            </a:r>
            <a:r>
              <a:rPr lang="id-ID" sz="2800" dirty="0" smtClean="0">
                <a:solidFill>
                  <a:schemeClr val="bg1"/>
                </a:solidFill>
                <a:sym typeface="Wingdings" pitchFamily="2" charset="2"/>
              </a:rPr>
              <a:t></a:t>
            </a:r>
            <a:r>
              <a:rPr lang="id-ID" sz="2800" dirty="0" smtClean="0">
                <a:solidFill>
                  <a:schemeClr val="bg1"/>
                </a:solidFill>
              </a:rPr>
              <a:t> 5 menit</a:t>
            </a:r>
          </a:p>
          <a:p>
            <a:r>
              <a:rPr lang="id-ID" sz="2800" dirty="0" smtClean="0">
                <a:solidFill>
                  <a:schemeClr val="bg1"/>
                </a:solidFill>
              </a:rPr>
              <a:t>Siapkan kertas (tulis nama anggota kelompok dan NRP) </a:t>
            </a:r>
            <a:r>
              <a:rPr lang="id-ID" sz="2800" dirty="0" smtClean="0">
                <a:solidFill>
                  <a:schemeClr val="bg1"/>
                </a:solidFill>
                <a:sym typeface="Wingdings" pitchFamily="2" charset="2"/>
              </a:rPr>
              <a:t></a:t>
            </a:r>
            <a:r>
              <a:rPr lang="id-ID" sz="2800" dirty="0" smtClean="0">
                <a:solidFill>
                  <a:schemeClr val="bg1"/>
                </a:solidFill>
              </a:rPr>
              <a:t> 5 menit</a:t>
            </a:r>
          </a:p>
          <a:p>
            <a:r>
              <a:rPr lang="id-ID" sz="2800" dirty="0" smtClean="0">
                <a:solidFill>
                  <a:schemeClr val="bg1"/>
                </a:solidFill>
              </a:rPr>
              <a:t>Perhatikan soal yang terdapat di slide (6 soal)</a:t>
            </a:r>
          </a:p>
          <a:p>
            <a:r>
              <a:rPr lang="id-ID" sz="2800" dirty="0" smtClean="0">
                <a:solidFill>
                  <a:schemeClr val="bg1"/>
                </a:solidFill>
              </a:rPr>
              <a:t>Kerjakan jawabannya di kertas yang disediakan (rapi dan jelas) PER KELOMPOK</a:t>
            </a:r>
          </a:p>
          <a:p>
            <a:r>
              <a:rPr lang="id-ID" sz="2800" dirty="0" smtClean="0">
                <a:solidFill>
                  <a:schemeClr val="bg1"/>
                </a:solidFill>
              </a:rPr>
              <a:t>Waktu untuk menjawab </a:t>
            </a:r>
            <a:r>
              <a:rPr lang="id-ID" sz="2800" dirty="0" smtClean="0">
                <a:solidFill>
                  <a:schemeClr val="bg1"/>
                </a:solidFill>
              </a:rPr>
              <a:t> </a:t>
            </a:r>
            <a:r>
              <a:rPr lang="id-ID" sz="2800" dirty="0" smtClean="0">
                <a:solidFill>
                  <a:schemeClr val="bg1"/>
                </a:solidFill>
              </a:rPr>
              <a:t>soal yang ada </a:t>
            </a:r>
            <a:r>
              <a:rPr lang="id-ID" sz="2800" dirty="0" smtClean="0">
                <a:solidFill>
                  <a:schemeClr val="bg1"/>
                </a:solidFill>
                <a:sym typeface="Wingdings" pitchFamily="2" charset="2"/>
              </a:rPr>
              <a:t>= 80 menit</a:t>
            </a:r>
          </a:p>
          <a:p>
            <a:r>
              <a:rPr lang="id-ID" sz="2800" dirty="0" smtClean="0">
                <a:solidFill>
                  <a:schemeClr val="bg1"/>
                </a:solidFill>
                <a:sym typeface="Wingdings" pitchFamily="2" charset="2"/>
              </a:rPr>
              <a:t>Diskusikan jawaban per kelompok</a:t>
            </a:r>
          </a:p>
          <a:p>
            <a:r>
              <a:rPr lang="id-ID" sz="2800" b="1" dirty="0" smtClean="0">
                <a:solidFill>
                  <a:schemeClr val="bg1"/>
                </a:solidFill>
                <a:sym typeface="Wingdings" pitchFamily="2" charset="2"/>
              </a:rPr>
              <a:t>JAWABAN DIBAHAS DI FORUM </a:t>
            </a:r>
            <a:endParaRPr lang="en-US" sz="2800" b="1" dirty="0" smtClean="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428596" y="2285992"/>
            <a:ext cx="8229600" cy="2057400"/>
          </a:xfrm>
        </p:spPr>
        <p:txBody>
          <a:bodyPr/>
          <a:lstStyle/>
          <a:p>
            <a:pPr algn="ctr">
              <a:buNone/>
            </a:pPr>
            <a:r>
              <a:rPr lang="id-ID" sz="9600" dirty="0" smtClean="0"/>
              <a:t>GOOD LUCK </a:t>
            </a:r>
            <a:endParaRPr lang="id-ID"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86380" y="0"/>
            <a:ext cx="3857620" cy="1143000"/>
          </a:xfrm>
        </p:spPr>
        <p:txBody>
          <a:bodyPr/>
          <a:lstStyle/>
          <a:p>
            <a:r>
              <a:rPr lang="id-ID" dirty="0" smtClean="0">
                <a:solidFill>
                  <a:srgbClr val="000000"/>
                </a:solidFill>
                <a:latin typeface="Tahoma" pitchFamily="112" charset="0"/>
                <a:cs typeface="Tahoma" pitchFamily="112" charset="0"/>
              </a:rPr>
              <a:t>SOAL NO. 1</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971600" y="1676400"/>
            <a:ext cx="7943800" cy="4648200"/>
          </a:xfrm>
        </p:spPr>
        <p:txBody>
          <a:bodyPr/>
          <a:lstStyle/>
          <a:p>
            <a:endParaRPr lang="en-US" sz="3200" b="1" dirty="0" smtClean="0">
              <a:solidFill>
                <a:srgbClr val="000000"/>
              </a:solidFill>
            </a:endParaRPr>
          </a:p>
          <a:p>
            <a:endParaRPr lang="en-US" sz="3200" b="1" dirty="0" smtClean="0">
              <a:solidFill>
                <a:srgbClr val="000000"/>
              </a:solidFill>
            </a:endParaRPr>
          </a:p>
        </p:txBody>
      </p:sp>
      <p:graphicFrame>
        <p:nvGraphicFramePr>
          <p:cNvPr id="4" name="Diagram 3"/>
          <p:cNvGraphicFramePr/>
          <p:nvPr/>
        </p:nvGraphicFramePr>
        <p:xfrm>
          <a:off x="214282" y="1214422"/>
          <a:ext cx="8143932" cy="4349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1928794" y="1428736"/>
            <a:ext cx="2286016" cy="1015663"/>
          </a:xfrm>
          <a:prstGeom prst="rect">
            <a:avLst/>
          </a:prstGeom>
          <a:noFill/>
        </p:spPr>
        <p:txBody>
          <a:bodyPr wrap="square" rtlCol="0">
            <a:spAutoFit/>
          </a:bodyPr>
          <a:lstStyle/>
          <a:p>
            <a:r>
              <a:rPr lang="id-ID" sz="6000" dirty="0" smtClean="0">
                <a:ln>
                  <a:solidFill>
                    <a:schemeClr val="tx2"/>
                  </a:solidFill>
                </a:ln>
                <a:solidFill>
                  <a:schemeClr val="accent2">
                    <a:lumMod val="50000"/>
                    <a:lumOff val="50000"/>
                  </a:schemeClr>
                </a:solidFill>
              </a:rPr>
              <a:t>????</a:t>
            </a:r>
            <a:endParaRPr lang="id-ID" sz="6000" dirty="0">
              <a:ln>
                <a:solidFill>
                  <a:schemeClr val="tx2"/>
                </a:solidFill>
              </a:ln>
              <a:solidFill>
                <a:schemeClr val="accent2">
                  <a:lumMod val="50000"/>
                  <a:lumOff val="50000"/>
                </a:schemeClr>
              </a:solidFill>
            </a:endParaRPr>
          </a:p>
        </p:txBody>
      </p:sp>
      <p:sp>
        <p:nvSpPr>
          <p:cNvPr id="8" name="TextBox 7"/>
          <p:cNvSpPr txBox="1"/>
          <p:nvPr/>
        </p:nvSpPr>
        <p:spPr>
          <a:xfrm>
            <a:off x="4643438" y="4357694"/>
            <a:ext cx="2286016" cy="1015663"/>
          </a:xfrm>
          <a:prstGeom prst="rect">
            <a:avLst/>
          </a:prstGeom>
          <a:noFill/>
        </p:spPr>
        <p:txBody>
          <a:bodyPr wrap="square" rtlCol="0">
            <a:spAutoFit/>
          </a:bodyPr>
          <a:lstStyle/>
          <a:p>
            <a:r>
              <a:rPr lang="id-ID" sz="6000" dirty="0" smtClean="0">
                <a:ln>
                  <a:solidFill>
                    <a:schemeClr val="tx2"/>
                  </a:solidFill>
                </a:ln>
                <a:solidFill>
                  <a:schemeClr val="accent2">
                    <a:lumMod val="50000"/>
                    <a:lumOff val="50000"/>
                  </a:schemeClr>
                </a:solidFill>
              </a:rPr>
              <a:t>????</a:t>
            </a:r>
            <a:endParaRPr lang="id-ID" sz="6000" dirty="0">
              <a:ln>
                <a:solidFill>
                  <a:schemeClr val="tx2"/>
                </a:solidFill>
              </a:ln>
              <a:solidFill>
                <a:schemeClr val="accent2">
                  <a:lumMod val="50000"/>
                  <a:lumOff val="50000"/>
                </a:schemeClr>
              </a:solidFill>
            </a:endParaRPr>
          </a:p>
        </p:txBody>
      </p:sp>
      <p:sp>
        <p:nvSpPr>
          <p:cNvPr id="9" name="TextBox 8"/>
          <p:cNvSpPr txBox="1"/>
          <p:nvPr/>
        </p:nvSpPr>
        <p:spPr>
          <a:xfrm>
            <a:off x="928662" y="1071546"/>
            <a:ext cx="7215206" cy="492443"/>
          </a:xfrm>
          <a:prstGeom prst="rect">
            <a:avLst/>
          </a:prstGeom>
          <a:noFill/>
        </p:spPr>
        <p:txBody>
          <a:bodyPr wrap="square" rtlCol="0">
            <a:spAutoFit/>
          </a:bodyPr>
          <a:lstStyle/>
          <a:p>
            <a:r>
              <a:rPr lang="id-ID" sz="2600" b="1" dirty="0" smtClean="0"/>
              <a:t>SPECIFY THE DIFFERENCIES AND SAMPLE</a:t>
            </a:r>
            <a:endParaRPr lang="id-ID" sz="2600" b="1"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3438" y="0"/>
            <a:ext cx="4500562" cy="714356"/>
          </a:xfrm>
        </p:spPr>
        <p:txBody>
          <a:bodyPr/>
          <a:lstStyle/>
          <a:p>
            <a:r>
              <a:rPr lang="id-ID" dirty="0" smtClean="0"/>
              <a:t>JAWABAN 1</a:t>
            </a:r>
            <a:endParaRPr lang="id-ID" dirty="0"/>
          </a:p>
        </p:txBody>
      </p:sp>
      <p:sp>
        <p:nvSpPr>
          <p:cNvPr id="3" name="Content Placeholder 2"/>
          <p:cNvSpPr>
            <a:spLocks noGrp="1"/>
          </p:cNvSpPr>
          <p:nvPr>
            <p:ph idx="1"/>
          </p:nvPr>
        </p:nvSpPr>
        <p:spPr>
          <a:xfrm>
            <a:off x="457200" y="2214554"/>
            <a:ext cx="8229600" cy="3271846"/>
          </a:xfrm>
        </p:spPr>
        <p:txBody>
          <a:bodyPr/>
          <a:lstStyle/>
          <a:p>
            <a:endParaRPr lang="id-ID" dirty="0"/>
          </a:p>
        </p:txBody>
      </p:sp>
      <p:graphicFrame>
        <p:nvGraphicFramePr>
          <p:cNvPr id="4" name="Content Placeholder 4"/>
          <p:cNvGraphicFramePr>
            <a:graphicFrameLocks/>
          </p:cNvGraphicFramePr>
          <p:nvPr/>
        </p:nvGraphicFramePr>
        <p:xfrm>
          <a:off x="427220" y="1120520"/>
          <a:ext cx="8229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643570" y="0"/>
            <a:ext cx="3500430" cy="1000108"/>
          </a:xfrm>
        </p:spPr>
        <p:txBody>
          <a:bodyPr/>
          <a:lstStyle/>
          <a:p>
            <a:r>
              <a:rPr lang="id-ID" dirty="0" smtClean="0">
                <a:solidFill>
                  <a:srgbClr val="000000"/>
                </a:solidFill>
                <a:latin typeface="Tahoma" pitchFamily="112" charset="0"/>
                <a:cs typeface="Tahoma" pitchFamily="112" charset="0"/>
              </a:rPr>
              <a:t>SOAL NO. 2</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428596" y="928670"/>
            <a:ext cx="8447856" cy="1109658"/>
          </a:xfrm>
        </p:spPr>
        <p:txBody>
          <a:bodyPr/>
          <a:lstStyle/>
          <a:p>
            <a:r>
              <a:rPr lang="id-ID" sz="2800" b="1" dirty="0" smtClean="0">
                <a:solidFill>
                  <a:schemeClr val="bg1"/>
                </a:solidFill>
              </a:rPr>
              <a:t>Konsep apakah yang digambarkan oleh kurva di bawah? Jelaskan dan beri contoh!</a:t>
            </a:r>
            <a:endParaRPr lang="en-US" sz="2800" b="1" dirty="0" smtClean="0">
              <a:solidFill>
                <a:schemeClr val="bg1"/>
              </a:solidFill>
            </a:endParaRPr>
          </a:p>
        </p:txBody>
      </p:sp>
      <p:grpSp>
        <p:nvGrpSpPr>
          <p:cNvPr id="1026" name="Group 2"/>
          <p:cNvGrpSpPr>
            <a:grpSpLocks/>
          </p:cNvGrpSpPr>
          <p:nvPr/>
        </p:nvGrpSpPr>
        <p:grpSpPr bwMode="auto">
          <a:xfrm>
            <a:off x="285720" y="1857364"/>
            <a:ext cx="7072362" cy="3581403"/>
            <a:chOff x="757" y="1065"/>
            <a:chExt cx="8348" cy="4965"/>
          </a:xfrm>
        </p:grpSpPr>
        <p:sp>
          <p:nvSpPr>
            <p:cNvPr id="1027" name="Text Box 3"/>
            <p:cNvSpPr txBox="1">
              <a:spLocks noChangeArrowheads="1"/>
            </p:cNvSpPr>
            <p:nvPr/>
          </p:nvSpPr>
          <p:spPr bwMode="auto">
            <a:xfrm>
              <a:off x="1260" y="3645"/>
              <a:ext cx="49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P</a:t>
              </a:r>
              <a:r>
                <a:rPr kumimoji="0" lang="id-ID" sz="1100" b="1" i="0" u="none" strike="noStrike" cap="none" normalizeH="0" baseline="-25000" smtClean="0">
                  <a:ln>
                    <a:noFill/>
                  </a:ln>
                  <a:solidFill>
                    <a:schemeClr val="tx1"/>
                  </a:solidFill>
                  <a:effectLst/>
                  <a:latin typeface="Calibri" pitchFamily="34" charset="0"/>
                  <a:cs typeface="Arial" pitchFamily="34" charset="0"/>
                </a:rPr>
                <a:t>2</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1425" y="5190"/>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Times New Roman" pitchFamily="18" charset="0"/>
                  <a:cs typeface="Arial" pitchFamily="34" charset="0"/>
                </a:rPr>
                <a:t>0</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3075" y="2610"/>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E</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4665" y="3495"/>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D</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5715" y="3495"/>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C</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2970" y="1785"/>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A</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4575" y="2686"/>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B</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flipV="1">
              <a:off x="1845" y="1065"/>
              <a:ext cx="0" cy="4275"/>
            </a:xfrm>
            <a:prstGeom prst="straightConnector1">
              <a:avLst/>
            </a:prstGeom>
            <a:noFill/>
            <a:ln w="28575">
              <a:solidFill>
                <a:srgbClr val="0070C0"/>
              </a:solidFill>
              <a:round/>
              <a:headEnd/>
              <a:tailEnd type="triangle" w="med" len="med"/>
            </a:ln>
          </p:spPr>
        </p:cxnSp>
        <p:cxnSp>
          <p:nvCxnSpPr>
            <p:cNvPr id="1035" name="AutoShape 11"/>
            <p:cNvCxnSpPr>
              <a:cxnSpLocks noChangeShapeType="1"/>
            </p:cNvCxnSpPr>
            <p:nvPr/>
          </p:nvCxnSpPr>
          <p:spPr bwMode="auto">
            <a:xfrm>
              <a:off x="1845" y="5340"/>
              <a:ext cx="7260" cy="0"/>
            </a:xfrm>
            <a:prstGeom prst="straightConnector1">
              <a:avLst/>
            </a:prstGeom>
            <a:noFill/>
            <a:ln w="28575">
              <a:solidFill>
                <a:srgbClr val="0070C0"/>
              </a:solidFill>
              <a:round/>
              <a:headEnd/>
              <a:tailEnd type="triangle" w="med" len="med"/>
            </a:ln>
          </p:spPr>
        </p:cxnSp>
        <p:cxnSp>
          <p:nvCxnSpPr>
            <p:cNvPr id="1036" name="AutoShape 12"/>
            <p:cNvCxnSpPr>
              <a:cxnSpLocks noChangeShapeType="1"/>
            </p:cNvCxnSpPr>
            <p:nvPr/>
          </p:nvCxnSpPr>
          <p:spPr bwMode="auto">
            <a:xfrm>
              <a:off x="1845" y="1485"/>
              <a:ext cx="6630" cy="3855"/>
            </a:xfrm>
            <a:prstGeom prst="straightConnector1">
              <a:avLst/>
            </a:prstGeom>
            <a:noFill/>
            <a:ln w="28575">
              <a:solidFill>
                <a:srgbClr val="00CC00"/>
              </a:solidFill>
              <a:round/>
              <a:headEnd/>
              <a:tailEnd/>
            </a:ln>
          </p:spPr>
        </p:cxnSp>
        <p:cxnSp>
          <p:nvCxnSpPr>
            <p:cNvPr id="1037" name="AutoShape 13"/>
            <p:cNvCxnSpPr>
              <a:cxnSpLocks noChangeShapeType="1"/>
            </p:cNvCxnSpPr>
            <p:nvPr/>
          </p:nvCxnSpPr>
          <p:spPr bwMode="auto">
            <a:xfrm>
              <a:off x="3075" y="2235"/>
              <a:ext cx="0" cy="3105"/>
            </a:xfrm>
            <a:prstGeom prst="straightConnector1">
              <a:avLst/>
            </a:prstGeom>
            <a:noFill/>
            <a:ln w="9525">
              <a:solidFill>
                <a:srgbClr val="000000"/>
              </a:solidFill>
              <a:prstDash val="lgDash"/>
              <a:round/>
              <a:headEnd/>
              <a:tailEnd/>
            </a:ln>
          </p:spPr>
        </p:cxnSp>
        <p:cxnSp>
          <p:nvCxnSpPr>
            <p:cNvPr id="1038" name="AutoShape 14"/>
            <p:cNvCxnSpPr>
              <a:cxnSpLocks noChangeShapeType="1"/>
            </p:cNvCxnSpPr>
            <p:nvPr/>
          </p:nvCxnSpPr>
          <p:spPr bwMode="auto">
            <a:xfrm>
              <a:off x="4665" y="3135"/>
              <a:ext cx="0" cy="2205"/>
            </a:xfrm>
            <a:prstGeom prst="straightConnector1">
              <a:avLst/>
            </a:prstGeom>
            <a:noFill/>
            <a:ln w="9525">
              <a:solidFill>
                <a:srgbClr val="FF0000"/>
              </a:solidFill>
              <a:round/>
              <a:headEnd/>
              <a:tailEnd/>
            </a:ln>
          </p:spPr>
        </p:cxnSp>
        <p:cxnSp>
          <p:nvCxnSpPr>
            <p:cNvPr id="1039" name="AutoShape 15"/>
            <p:cNvCxnSpPr>
              <a:cxnSpLocks noChangeShapeType="1"/>
            </p:cNvCxnSpPr>
            <p:nvPr/>
          </p:nvCxnSpPr>
          <p:spPr bwMode="auto">
            <a:xfrm>
              <a:off x="5895" y="3870"/>
              <a:ext cx="0" cy="1470"/>
            </a:xfrm>
            <a:prstGeom prst="straightConnector1">
              <a:avLst/>
            </a:prstGeom>
            <a:noFill/>
            <a:ln w="9525">
              <a:solidFill>
                <a:srgbClr val="000000"/>
              </a:solidFill>
              <a:prstDash val="lgDash"/>
              <a:round/>
              <a:headEnd/>
              <a:tailEnd/>
            </a:ln>
          </p:spPr>
        </p:cxnSp>
        <p:cxnSp>
          <p:nvCxnSpPr>
            <p:cNvPr id="1040" name="AutoShape 16"/>
            <p:cNvCxnSpPr>
              <a:cxnSpLocks noChangeShapeType="1"/>
            </p:cNvCxnSpPr>
            <p:nvPr/>
          </p:nvCxnSpPr>
          <p:spPr bwMode="auto">
            <a:xfrm>
              <a:off x="1845" y="3870"/>
              <a:ext cx="4050" cy="0"/>
            </a:xfrm>
            <a:prstGeom prst="straightConnector1">
              <a:avLst/>
            </a:prstGeom>
            <a:noFill/>
            <a:ln w="9525">
              <a:solidFill>
                <a:srgbClr val="000000"/>
              </a:solidFill>
              <a:prstDash val="lgDash"/>
              <a:round/>
              <a:headEnd/>
              <a:tailEnd/>
            </a:ln>
          </p:spPr>
        </p:cxnSp>
        <p:cxnSp>
          <p:nvCxnSpPr>
            <p:cNvPr id="1041" name="AutoShape 17"/>
            <p:cNvCxnSpPr>
              <a:cxnSpLocks noChangeShapeType="1"/>
            </p:cNvCxnSpPr>
            <p:nvPr/>
          </p:nvCxnSpPr>
          <p:spPr bwMode="auto">
            <a:xfrm>
              <a:off x="1845" y="3136"/>
              <a:ext cx="2820" cy="0"/>
            </a:xfrm>
            <a:prstGeom prst="straightConnector1">
              <a:avLst/>
            </a:prstGeom>
            <a:noFill/>
            <a:ln w="12700">
              <a:solidFill>
                <a:srgbClr val="FF0000"/>
              </a:solidFill>
              <a:round/>
              <a:headEnd/>
              <a:tailEnd/>
            </a:ln>
          </p:spPr>
        </p:cxnSp>
        <p:cxnSp>
          <p:nvCxnSpPr>
            <p:cNvPr id="1042" name="AutoShape 18"/>
            <p:cNvCxnSpPr>
              <a:cxnSpLocks noChangeShapeType="1"/>
            </p:cNvCxnSpPr>
            <p:nvPr/>
          </p:nvCxnSpPr>
          <p:spPr bwMode="auto">
            <a:xfrm>
              <a:off x="1845" y="2235"/>
              <a:ext cx="1230" cy="0"/>
            </a:xfrm>
            <a:prstGeom prst="straightConnector1">
              <a:avLst/>
            </a:prstGeom>
            <a:noFill/>
            <a:ln w="9525">
              <a:solidFill>
                <a:srgbClr val="000000"/>
              </a:solidFill>
              <a:prstDash val="lgDash"/>
              <a:round/>
              <a:headEnd/>
              <a:tailEnd/>
            </a:ln>
          </p:spPr>
        </p:cxnSp>
        <p:sp>
          <p:nvSpPr>
            <p:cNvPr id="1043" name="Text Box 19"/>
            <p:cNvSpPr txBox="1">
              <a:spLocks noChangeArrowheads="1"/>
            </p:cNvSpPr>
            <p:nvPr/>
          </p:nvSpPr>
          <p:spPr bwMode="auto">
            <a:xfrm>
              <a:off x="1260" y="2850"/>
              <a:ext cx="49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P</a:t>
              </a:r>
              <a:r>
                <a:rPr kumimoji="0" lang="id-ID" sz="1100" b="1" i="0" u="none" strike="noStrike" cap="none" normalizeH="0" baseline="-25000" smtClean="0">
                  <a:ln>
                    <a:noFill/>
                  </a:ln>
                  <a:solidFill>
                    <a:schemeClr val="tx1"/>
                  </a:solidFill>
                  <a:effectLst/>
                  <a:latin typeface="Times New Roman" pitchFamily="18" charset="0"/>
                  <a:cs typeface="Arial" pitchFamily="34" charset="0"/>
                </a:rPr>
                <a:t>0</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1260" y="1965"/>
              <a:ext cx="49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P</a:t>
              </a:r>
              <a:r>
                <a:rPr kumimoji="0" lang="id-ID" sz="1100" b="1" i="0" u="none" strike="noStrike" cap="none" normalizeH="0" baseline="-25000" smtClean="0">
                  <a:ln>
                    <a:noFill/>
                  </a:ln>
                  <a:solidFill>
                    <a:schemeClr val="tx1"/>
                  </a:solidFill>
                  <a:effectLst/>
                  <a:latin typeface="Calibri" pitchFamily="34" charset="0"/>
                  <a:cs typeface="Arial" pitchFamily="34" charset="0"/>
                </a:rPr>
                <a:t>1</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Text Box 21"/>
            <p:cNvSpPr txBox="1">
              <a:spLocks noChangeArrowheads="1"/>
            </p:cNvSpPr>
            <p:nvPr/>
          </p:nvSpPr>
          <p:spPr bwMode="auto">
            <a:xfrm>
              <a:off x="2805" y="5490"/>
              <a:ext cx="69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 </a:t>
              </a:r>
              <a:r>
                <a:rPr kumimoji="0" lang="id-ID" sz="1100" b="1" i="0" u="none" strike="noStrike" cap="none" normalizeH="0" baseline="-25000" smtClean="0">
                  <a:ln>
                    <a:noFill/>
                  </a:ln>
                  <a:solidFill>
                    <a:schemeClr val="tx1"/>
                  </a:solidFill>
                  <a:effectLst/>
                  <a:latin typeface="Calibri" pitchFamily="34" charset="0"/>
                  <a:cs typeface="Arial" pitchFamily="34" charset="0"/>
                </a:rPr>
                <a:t>1</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Text Box 22"/>
            <p:cNvSpPr txBox="1">
              <a:spLocks noChangeArrowheads="1"/>
            </p:cNvSpPr>
            <p:nvPr/>
          </p:nvSpPr>
          <p:spPr bwMode="auto">
            <a:xfrm>
              <a:off x="4305" y="5490"/>
              <a:ext cx="69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 </a:t>
              </a:r>
              <a:r>
                <a:rPr kumimoji="0" lang="id-ID" sz="1100" b="1" i="0" u="none" strike="noStrike" cap="none" normalizeH="0" baseline="-25000" smtClean="0">
                  <a:ln>
                    <a:noFill/>
                  </a:ln>
                  <a:solidFill>
                    <a:schemeClr val="tx1"/>
                  </a:solidFill>
                  <a:effectLst/>
                  <a:latin typeface="Times New Roman" pitchFamily="18" charset="0"/>
                  <a:cs typeface="Arial" pitchFamily="34" charset="0"/>
                </a:rPr>
                <a:t>0</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Text Box 23"/>
            <p:cNvSpPr txBox="1">
              <a:spLocks noChangeArrowheads="1"/>
            </p:cNvSpPr>
            <p:nvPr/>
          </p:nvSpPr>
          <p:spPr bwMode="auto">
            <a:xfrm>
              <a:off x="5580" y="5490"/>
              <a:ext cx="69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 </a:t>
              </a:r>
              <a:r>
                <a:rPr kumimoji="0" lang="id-ID" sz="1100" b="1" i="0" u="none" strike="noStrike" cap="none" normalizeH="0" baseline="-25000" smtClean="0">
                  <a:ln>
                    <a:noFill/>
                  </a:ln>
                  <a:solidFill>
                    <a:schemeClr val="tx1"/>
                  </a:solidFill>
                  <a:effectLst/>
                  <a:latin typeface="Calibri" pitchFamily="34" charset="0"/>
                  <a:cs typeface="Arial" pitchFamily="34" charset="0"/>
                </a:rPr>
                <a:t>2</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Text Box 25"/>
            <p:cNvSpPr txBox="1">
              <a:spLocks noChangeArrowheads="1"/>
            </p:cNvSpPr>
            <p:nvPr/>
          </p:nvSpPr>
          <p:spPr bwMode="auto">
            <a:xfrm>
              <a:off x="7350" y="5490"/>
              <a:ext cx="175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QUANTTY</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Text Box 24"/>
            <p:cNvSpPr txBox="1">
              <a:spLocks noChangeArrowheads="1"/>
            </p:cNvSpPr>
            <p:nvPr/>
          </p:nvSpPr>
          <p:spPr bwMode="auto">
            <a:xfrm>
              <a:off x="757" y="2154"/>
              <a:ext cx="510" cy="1948"/>
            </a:xfrm>
            <a:prstGeom prst="rect">
              <a:avLst/>
            </a:prstGeom>
            <a:solidFill>
              <a:srgbClr val="FFFFFF"/>
            </a:solidFill>
            <a:ln w="9525">
              <a:solidFill>
                <a:schemeClr val="accent2"/>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P</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I</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C</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E</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1051" name="Picture 27" descr="http://t0.gstatic.com/images?q=tbn:ANd9GcSzZpyZBiZMgmQXxGq7IwmEZ6Rg3s5-8oSanbAwpKMVzo5n0QSBbA"/>
          <p:cNvPicPr>
            <a:picLocks noChangeAspect="1" noChangeArrowheads="1"/>
          </p:cNvPicPr>
          <p:nvPr/>
        </p:nvPicPr>
        <p:blipFill>
          <a:blip r:embed="rId2"/>
          <a:srcRect/>
          <a:stretch>
            <a:fillRect/>
          </a:stretch>
        </p:blipFill>
        <p:spPr bwMode="auto">
          <a:xfrm>
            <a:off x="6072198" y="2071678"/>
            <a:ext cx="2466975" cy="1857376"/>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2" y="0"/>
            <a:ext cx="4286248" cy="928670"/>
          </a:xfrm>
        </p:spPr>
        <p:txBody>
          <a:bodyPr/>
          <a:lstStyle/>
          <a:p>
            <a:r>
              <a:rPr lang="id-ID" dirty="0" smtClean="0"/>
              <a:t>JAWABAN 2</a:t>
            </a:r>
            <a:endParaRPr lang="id-ID" dirty="0"/>
          </a:p>
        </p:txBody>
      </p:sp>
      <p:sp>
        <p:nvSpPr>
          <p:cNvPr id="3" name="Content Placeholder 2"/>
          <p:cNvSpPr>
            <a:spLocks noGrp="1"/>
          </p:cNvSpPr>
          <p:nvPr>
            <p:ph idx="1"/>
          </p:nvPr>
        </p:nvSpPr>
        <p:spPr>
          <a:xfrm>
            <a:off x="285720" y="1000108"/>
            <a:ext cx="8429684" cy="4129102"/>
          </a:xfrm>
        </p:spPr>
        <p:txBody>
          <a:bodyPr/>
          <a:lstStyle/>
          <a:p>
            <a:r>
              <a:rPr lang="id-ID" sz="2600" dirty="0" smtClean="0"/>
              <a:t>KURVA DISKRIMINASI HARGA (</a:t>
            </a:r>
            <a:r>
              <a:rPr lang="id-ID" sz="2600" i="1" dirty="0" smtClean="0"/>
              <a:t>PRICE DISCRIMINATION</a:t>
            </a:r>
            <a:r>
              <a:rPr lang="id-ID" sz="2600" dirty="0" smtClean="0"/>
              <a:t>) </a:t>
            </a:r>
            <a:r>
              <a:rPr lang="id-ID" sz="2600" dirty="0" smtClean="0">
                <a:sym typeface="Wingdings" pitchFamily="2" charset="2"/>
              </a:rPr>
              <a:t> untuk merespon penentapan harga barang dan jasa wisata dengan tujuan </a:t>
            </a:r>
            <a:r>
              <a:rPr lang="id-ID" sz="2600" i="1" dirty="0" smtClean="0">
                <a:sym typeface="Wingdings" pitchFamily="2" charset="2"/>
              </a:rPr>
              <a:t>profit oriented</a:t>
            </a:r>
            <a:r>
              <a:rPr lang="id-ID" sz="2600" dirty="0" smtClean="0">
                <a:sym typeface="Wingdings" pitchFamily="2" charset="2"/>
              </a:rPr>
              <a:t> (</a:t>
            </a:r>
            <a:r>
              <a:rPr lang="id-ID" sz="2600" dirty="0" smtClean="0">
                <a:solidFill>
                  <a:srgbClr val="0000FF"/>
                </a:solidFill>
                <a:sym typeface="Wingdings" pitchFamily="2" charset="2"/>
              </a:rPr>
              <a:t>Memaksimumkan Keuntungan</a:t>
            </a:r>
            <a:r>
              <a:rPr lang="id-ID" sz="2600" dirty="0" smtClean="0">
                <a:sym typeface="Wingdings" pitchFamily="2" charset="2"/>
              </a:rPr>
              <a:t>)   Konsep dalam </a:t>
            </a:r>
            <a:r>
              <a:rPr lang="id-ID" sz="2600" dirty="0" smtClean="0">
                <a:solidFill>
                  <a:srgbClr val="0000FF"/>
                </a:solidFill>
                <a:sym typeface="Wingdings" pitchFamily="2" charset="2"/>
              </a:rPr>
              <a:t>Yield Management</a:t>
            </a:r>
          </a:p>
          <a:p>
            <a:r>
              <a:rPr lang="id-ID" sz="2600" dirty="0" smtClean="0">
                <a:solidFill>
                  <a:srgbClr val="0000FF"/>
                </a:solidFill>
                <a:sym typeface="Wingdings" pitchFamily="2" charset="2"/>
              </a:rPr>
              <a:t>Yield Management merupakan metode dalam mengelola kapasitas/kemampuan yang dimiliki perusahaan dalam berbagai kondisi untuk memaksimumkan profit  biasa diterapkan di sektor penerbangan dan perhotelan</a:t>
            </a:r>
          </a:p>
          <a:p>
            <a:r>
              <a:rPr lang="id-ID" sz="2600" dirty="0" smtClean="0">
                <a:sym typeface="Wingdings" pitchFamily="2" charset="2"/>
              </a:rPr>
              <a:t>Konsep ini penting karena dalam kegiatan wisata dikenal kondisi </a:t>
            </a:r>
            <a:r>
              <a:rPr lang="id-ID" sz="2600" i="1" dirty="0" smtClean="0">
                <a:sym typeface="Wingdings" pitchFamily="2" charset="2"/>
              </a:rPr>
              <a:t>peak season </a:t>
            </a:r>
            <a:r>
              <a:rPr lang="id-ID" sz="2600" dirty="0" smtClean="0">
                <a:sym typeface="Wingdings" pitchFamily="2" charset="2"/>
              </a:rPr>
              <a:t>dan </a:t>
            </a:r>
            <a:r>
              <a:rPr lang="id-ID" sz="2600" i="1" dirty="0" smtClean="0">
                <a:sym typeface="Wingdings" pitchFamily="2" charset="2"/>
              </a:rPr>
              <a:t>low season </a:t>
            </a:r>
            <a:r>
              <a:rPr lang="id-ID" sz="2600" dirty="0" smtClean="0">
                <a:sym typeface="Wingdings" pitchFamily="2" charset="2"/>
              </a:rPr>
              <a:t>serta adanya perbedaan kemampuan ekonomi konsumen  permintaan berfluktuasi</a:t>
            </a:r>
          </a:p>
          <a:p>
            <a:endParaRPr lang="id-ID" sz="26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298" y="0"/>
            <a:ext cx="6643702" cy="785794"/>
          </a:xfrm>
        </p:spPr>
        <p:txBody>
          <a:bodyPr/>
          <a:lstStyle/>
          <a:p>
            <a:r>
              <a:rPr lang="id-ID" dirty="0" smtClean="0"/>
              <a:t>SAMBUNGAN JAWABAN 2</a:t>
            </a:r>
            <a:endParaRPr lang="id-ID" dirty="0"/>
          </a:p>
        </p:txBody>
      </p:sp>
      <p:sp>
        <p:nvSpPr>
          <p:cNvPr id="3" name="Content Placeholder 2"/>
          <p:cNvSpPr>
            <a:spLocks noGrp="1"/>
          </p:cNvSpPr>
          <p:nvPr>
            <p:ph idx="1"/>
          </p:nvPr>
        </p:nvSpPr>
        <p:spPr>
          <a:xfrm>
            <a:off x="357158" y="2214554"/>
            <a:ext cx="8572560" cy="4143404"/>
          </a:xfrm>
          <a:solidFill>
            <a:schemeClr val="tx2">
              <a:lumMod val="20000"/>
              <a:lumOff val="80000"/>
            </a:schemeClr>
          </a:solidFill>
        </p:spPr>
        <p:txBody>
          <a:bodyPr/>
          <a:lstStyle/>
          <a:p>
            <a:r>
              <a:rPr lang="id-ID" sz="2600" dirty="0" smtClean="0"/>
              <a:t>Kurva diskriminasi harga di atas menunjukkan pentingnya diskriminasi harga agar tercapai profit maksimum.</a:t>
            </a:r>
          </a:p>
          <a:p>
            <a:r>
              <a:rPr lang="id-ID" sz="2600" dirty="0" smtClean="0">
                <a:sym typeface="Wingdings" pitchFamily="2" charset="2"/>
              </a:rPr>
              <a:t>Mis. Apabila hotel hanya menetapkan </a:t>
            </a:r>
            <a:r>
              <a:rPr lang="id-ID" sz="2600" i="1" dirty="0" smtClean="0">
                <a:sym typeface="Wingdings" pitchFamily="2" charset="2"/>
              </a:rPr>
              <a:t>single price </a:t>
            </a:r>
            <a:r>
              <a:rPr lang="id-ID" sz="2600" dirty="0" smtClean="0">
                <a:solidFill>
                  <a:srgbClr val="0000FF"/>
                </a:solidFill>
                <a:sym typeface="Wingdings" pitchFamily="2" charset="2"/>
              </a:rPr>
              <a:t>(P</a:t>
            </a:r>
            <a:r>
              <a:rPr lang="id-ID" sz="1400" dirty="0" smtClean="0">
                <a:solidFill>
                  <a:srgbClr val="0000FF"/>
                </a:solidFill>
                <a:sym typeface="Wingdings" pitchFamily="2" charset="2"/>
              </a:rPr>
              <a:t>0</a:t>
            </a:r>
            <a:r>
              <a:rPr lang="id-ID" sz="2600" dirty="0" smtClean="0">
                <a:solidFill>
                  <a:srgbClr val="0000FF"/>
                </a:solidFill>
                <a:sym typeface="Wingdings" pitchFamily="2" charset="2"/>
              </a:rPr>
              <a:t>) </a:t>
            </a:r>
            <a:r>
              <a:rPr lang="id-ID" sz="2600" dirty="0" smtClean="0">
                <a:sym typeface="Wingdings" pitchFamily="2" charset="2"/>
              </a:rPr>
              <a:t>maka keuntungan yang diperoleh hanya</a:t>
            </a:r>
            <a:r>
              <a:rPr lang="id-ID" sz="2600" i="1" dirty="0" smtClean="0">
                <a:sym typeface="Wingdings" pitchFamily="2" charset="2"/>
              </a:rPr>
              <a:t> </a:t>
            </a:r>
            <a:r>
              <a:rPr lang="id-ID" sz="2600" dirty="0" smtClean="0">
                <a:sym typeface="Wingdings" pitchFamily="2" charset="2"/>
              </a:rPr>
              <a:t>sebesar  </a:t>
            </a:r>
            <a:r>
              <a:rPr lang="id-ID" sz="2600" dirty="0" smtClean="0">
                <a:solidFill>
                  <a:srgbClr val="0000FF"/>
                </a:solidFill>
                <a:sym typeface="Wingdings" pitchFamily="2" charset="2"/>
              </a:rPr>
              <a:t>0P</a:t>
            </a:r>
            <a:r>
              <a:rPr lang="id-ID" sz="1400" dirty="0" smtClean="0">
                <a:solidFill>
                  <a:srgbClr val="0000FF"/>
                </a:solidFill>
                <a:sym typeface="Wingdings" pitchFamily="2" charset="2"/>
              </a:rPr>
              <a:t>0</a:t>
            </a:r>
            <a:r>
              <a:rPr lang="id-ID" sz="2600" dirty="0" smtClean="0">
                <a:solidFill>
                  <a:srgbClr val="0000FF"/>
                </a:solidFill>
                <a:sym typeface="Wingdings" pitchFamily="2" charset="2"/>
              </a:rPr>
              <a:t>BQ</a:t>
            </a:r>
            <a:r>
              <a:rPr lang="id-ID" sz="1400" dirty="0" smtClean="0">
                <a:solidFill>
                  <a:srgbClr val="0000FF"/>
                </a:solidFill>
                <a:sym typeface="Wingdings" pitchFamily="2" charset="2"/>
              </a:rPr>
              <a:t>0</a:t>
            </a:r>
            <a:r>
              <a:rPr lang="id-ID" sz="1400" dirty="0" smtClean="0">
                <a:sym typeface="Wingdings" pitchFamily="2" charset="2"/>
              </a:rPr>
              <a:t> </a:t>
            </a:r>
            <a:r>
              <a:rPr lang="id-ID" sz="2600" dirty="0" smtClean="0">
                <a:sym typeface="Wingdings" pitchFamily="2" charset="2"/>
              </a:rPr>
              <a:t> , Apabila pihak hotel melakukan konsep diskriminasi harga (dibagi 3 jenis harga berdasarkan 3 segmen konsumen) maka total keuntungan yang diterima perusahaan adalah sebesar </a:t>
            </a:r>
            <a:r>
              <a:rPr lang="id-ID" sz="2600" dirty="0" smtClean="0">
                <a:solidFill>
                  <a:srgbClr val="0000FF"/>
                </a:solidFill>
                <a:sym typeface="Wingdings" pitchFamily="2" charset="2"/>
              </a:rPr>
              <a:t>0P</a:t>
            </a:r>
            <a:r>
              <a:rPr lang="id-ID" sz="1400" dirty="0" smtClean="0">
                <a:solidFill>
                  <a:srgbClr val="0000FF"/>
                </a:solidFill>
                <a:sym typeface="Wingdings" pitchFamily="2" charset="2"/>
              </a:rPr>
              <a:t>1</a:t>
            </a:r>
            <a:r>
              <a:rPr lang="id-ID" sz="2600" dirty="0" smtClean="0">
                <a:solidFill>
                  <a:srgbClr val="0000FF"/>
                </a:solidFill>
                <a:sym typeface="Wingdings" pitchFamily="2" charset="2"/>
              </a:rPr>
              <a:t>AQ</a:t>
            </a:r>
            <a:r>
              <a:rPr lang="id-ID" sz="1400" dirty="0" smtClean="0">
                <a:solidFill>
                  <a:srgbClr val="0000FF"/>
                </a:solidFill>
                <a:sym typeface="Wingdings" pitchFamily="2" charset="2"/>
              </a:rPr>
              <a:t>1</a:t>
            </a:r>
            <a:r>
              <a:rPr lang="id-ID" sz="2600" dirty="0" smtClean="0">
                <a:solidFill>
                  <a:srgbClr val="0000FF"/>
                </a:solidFill>
                <a:sym typeface="Wingdings" pitchFamily="2" charset="2"/>
              </a:rPr>
              <a:t> + Q</a:t>
            </a:r>
            <a:r>
              <a:rPr lang="id-ID" sz="1400" dirty="0" smtClean="0">
                <a:solidFill>
                  <a:srgbClr val="0000FF"/>
                </a:solidFill>
                <a:sym typeface="Wingdings" pitchFamily="2" charset="2"/>
              </a:rPr>
              <a:t>1</a:t>
            </a:r>
            <a:r>
              <a:rPr lang="id-ID" sz="2600" dirty="0" smtClean="0">
                <a:solidFill>
                  <a:srgbClr val="0000FF"/>
                </a:solidFill>
                <a:sym typeface="Wingdings" pitchFamily="2" charset="2"/>
              </a:rPr>
              <a:t>EBQ</a:t>
            </a:r>
            <a:r>
              <a:rPr lang="id-ID" sz="1400" dirty="0" smtClean="0">
                <a:solidFill>
                  <a:srgbClr val="0000FF"/>
                </a:solidFill>
                <a:sym typeface="Wingdings" pitchFamily="2" charset="2"/>
              </a:rPr>
              <a:t>0</a:t>
            </a:r>
            <a:r>
              <a:rPr lang="id-ID" sz="2600" dirty="0" smtClean="0">
                <a:solidFill>
                  <a:srgbClr val="0000FF"/>
                </a:solidFill>
                <a:sym typeface="Wingdings" pitchFamily="2" charset="2"/>
              </a:rPr>
              <a:t> + Q</a:t>
            </a:r>
            <a:r>
              <a:rPr lang="id-ID" sz="1400" dirty="0" smtClean="0">
                <a:solidFill>
                  <a:srgbClr val="0000FF"/>
                </a:solidFill>
                <a:sym typeface="Wingdings" pitchFamily="2" charset="2"/>
              </a:rPr>
              <a:t>0</a:t>
            </a:r>
            <a:r>
              <a:rPr lang="id-ID" sz="2600" dirty="0" smtClean="0">
                <a:solidFill>
                  <a:srgbClr val="0000FF"/>
                </a:solidFill>
                <a:sym typeface="Wingdings" pitchFamily="2" charset="2"/>
              </a:rPr>
              <a:t>DCQ</a:t>
            </a:r>
            <a:r>
              <a:rPr lang="id-ID" sz="1400" dirty="0" smtClean="0">
                <a:solidFill>
                  <a:srgbClr val="0000FF"/>
                </a:solidFill>
                <a:sym typeface="Wingdings" pitchFamily="2" charset="2"/>
              </a:rPr>
              <a:t>2</a:t>
            </a:r>
            <a:r>
              <a:rPr lang="id-ID" sz="2600" dirty="0" smtClean="0">
                <a:solidFill>
                  <a:srgbClr val="0000FF"/>
                </a:solidFill>
                <a:sym typeface="Wingdings" pitchFamily="2" charset="2"/>
              </a:rPr>
              <a:t> </a:t>
            </a:r>
            <a:r>
              <a:rPr lang="id-ID" sz="2600" dirty="0" smtClean="0">
                <a:sym typeface="Wingdings" pitchFamily="2" charset="2"/>
              </a:rPr>
              <a:t> </a:t>
            </a:r>
            <a:r>
              <a:rPr lang="id-ID" sz="2600" dirty="0" smtClean="0">
                <a:solidFill>
                  <a:srgbClr val="FF0000"/>
                </a:solidFill>
                <a:sym typeface="Wingdings" pitchFamily="2" charset="2"/>
              </a:rPr>
              <a:t>TOTAL REVENUE WITH PRICE DISCRIMINATION IS GREATER THAN THE TOTAL REVENUE WITH SINGLE PRICE</a:t>
            </a:r>
            <a:endParaRPr lang="id-ID" sz="1400" dirty="0" smtClean="0">
              <a:solidFill>
                <a:srgbClr val="FF0000"/>
              </a:solidFill>
              <a:sym typeface="Wingdings" pitchFamily="2" charset="2"/>
            </a:endParaRPr>
          </a:p>
          <a:p>
            <a:endParaRPr lang="id-ID" sz="2600" i="1" dirty="0"/>
          </a:p>
        </p:txBody>
      </p:sp>
      <p:grpSp>
        <p:nvGrpSpPr>
          <p:cNvPr id="4" name="Group 2"/>
          <p:cNvGrpSpPr>
            <a:grpSpLocks/>
          </p:cNvGrpSpPr>
          <p:nvPr/>
        </p:nvGrpSpPr>
        <p:grpSpPr bwMode="auto">
          <a:xfrm>
            <a:off x="214282" y="0"/>
            <a:ext cx="4572032" cy="2285992"/>
            <a:chOff x="757" y="1065"/>
            <a:chExt cx="8348" cy="4965"/>
          </a:xfrm>
        </p:grpSpPr>
        <p:sp>
          <p:nvSpPr>
            <p:cNvPr id="5" name="Text Box 3"/>
            <p:cNvSpPr txBox="1">
              <a:spLocks noChangeArrowheads="1"/>
            </p:cNvSpPr>
            <p:nvPr/>
          </p:nvSpPr>
          <p:spPr bwMode="auto">
            <a:xfrm>
              <a:off x="1260" y="3645"/>
              <a:ext cx="49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800" b="1" i="0" u="none" strike="noStrike" cap="none" normalizeH="0" baseline="0" dirty="0" smtClean="0">
                  <a:ln>
                    <a:noFill/>
                  </a:ln>
                  <a:solidFill>
                    <a:schemeClr val="tx1"/>
                  </a:solidFill>
                  <a:effectLst/>
                  <a:latin typeface="Calibri" pitchFamily="34" charset="0"/>
                  <a:cs typeface="Arial" pitchFamily="34" charset="0"/>
                </a:rPr>
                <a:t>P</a:t>
              </a:r>
              <a:r>
                <a:rPr kumimoji="0" lang="id-ID" sz="800" b="1" i="0" u="none" strike="noStrike" cap="none" normalizeH="0" baseline="-25000" dirty="0" smtClean="0">
                  <a:ln>
                    <a:noFill/>
                  </a:ln>
                  <a:solidFill>
                    <a:schemeClr val="tx1"/>
                  </a:solidFill>
                  <a:effectLst/>
                  <a:latin typeface="Calibri" pitchFamily="34" charset="0"/>
                  <a:cs typeface="Arial" pitchFamily="34" charset="0"/>
                </a:rPr>
                <a:t>2</a:t>
              </a:r>
              <a:endParaRPr kumimoji="0" lang="id-ID"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4"/>
            <p:cNvSpPr txBox="1">
              <a:spLocks noChangeArrowheads="1"/>
            </p:cNvSpPr>
            <p:nvPr/>
          </p:nvSpPr>
          <p:spPr bwMode="auto">
            <a:xfrm>
              <a:off x="1425" y="5190"/>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Times New Roman" pitchFamily="18" charset="0"/>
                  <a:cs typeface="Arial" pitchFamily="34" charset="0"/>
                </a:rPr>
                <a:t>0</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 Box 5"/>
            <p:cNvSpPr txBox="1">
              <a:spLocks noChangeArrowheads="1"/>
            </p:cNvSpPr>
            <p:nvPr/>
          </p:nvSpPr>
          <p:spPr bwMode="auto">
            <a:xfrm>
              <a:off x="3075" y="2610"/>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E</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6"/>
            <p:cNvSpPr txBox="1">
              <a:spLocks noChangeArrowheads="1"/>
            </p:cNvSpPr>
            <p:nvPr/>
          </p:nvSpPr>
          <p:spPr bwMode="auto">
            <a:xfrm>
              <a:off x="4665" y="3495"/>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D</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7"/>
            <p:cNvSpPr txBox="1">
              <a:spLocks noChangeArrowheads="1"/>
            </p:cNvSpPr>
            <p:nvPr/>
          </p:nvSpPr>
          <p:spPr bwMode="auto">
            <a:xfrm>
              <a:off x="5715" y="3495"/>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C</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8"/>
            <p:cNvSpPr txBox="1">
              <a:spLocks noChangeArrowheads="1"/>
            </p:cNvSpPr>
            <p:nvPr/>
          </p:nvSpPr>
          <p:spPr bwMode="auto">
            <a:xfrm>
              <a:off x="2970" y="1785"/>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A</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9"/>
            <p:cNvSpPr txBox="1">
              <a:spLocks noChangeArrowheads="1"/>
            </p:cNvSpPr>
            <p:nvPr/>
          </p:nvSpPr>
          <p:spPr bwMode="auto">
            <a:xfrm>
              <a:off x="4575" y="2686"/>
              <a:ext cx="420" cy="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B</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2" name="AutoShape 10"/>
            <p:cNvCxnSpPr>
              <a:cxnSpLocks noChangeShapeType="1"/>
            </p:cNvCxnSpPr>
            <p:nvPr/>
          </p:nvCxnSpPr>
          <p:spPr bwMode="auto">
            <a:xfrm flipV="1">
              <a:off x="1845" y="1065"/>
              <a:ext cx="0" cy="4275"/>
            </a:xfrm>
            <a:prstGeom prst="straightConnector1">
              <a:avLst/>
            </a:prstGeom>
            <a:noFill/>
            <a:ln w="28575">
              <a:solidFill>
                <a:srgbClr val="0070C0"/>
              </a:solidFill>
              <a:round/>
              <a:headEnd/>
              <a:tailEnd type="triangle" w="med" len="med"/>
            </a:ln>
          </p:spPr>
        </p:cxnSp>
        <p:cxnSp>
          <p:nvCxnSpPr>
            <p:cNvPr id="13" name="AutoShape 11"/>
            <p:cNvCxnSpPr>
              <a:cxnSpLocks noChangeShapeType="1"/>
            </p:cNvCxnSpPr>
            <p:nvPr/>
          </p:nvCxnSpPr>
          <p:spPr bwMode="auto">
            <a:xfrm>
              <a:off x="1845" y="5340"/>
              <a:ext cx="7260" cy="0"/>
            </a:xfrm>
            <a:prstGeom prst="straightConnector1">
              <a:avLst/>
            </a:prstGeom>
            <a:noFill/>
            <a:ln w="28575">
              <a:solidFill>
                <a:srgbClr val="0070C0"/>
              </a:solidFill>
              <a:round/>
              <a:headEnd/>
              <a:tailEnd type="triangle" w="med" len="med"/>
            </a:ln>
          </p:spPr>
        </p:cxnSp>
        <p:cxnSp>
          <p:nvCxnSpPr>
            <p:cNvPr id="14" name="AutoShape 12"/>
            <p:cNvCxnSpPr>
              <a:cxnSpLocks noChangeShapeType="1"/>
            </p:cNvCxnSpPr>
            <p:nvPr/>
          </p:nvCxnSpPr>
          <p:spPr bwMode="auto">
            <a:xfrm>
              <a:off x="1845" y="1485"/>
              <a:ext cx="6630" cy="3855"/>
            </a:xfrm>
            <a:prstGeom prst="straightConnector1">
              <a:avLst/>
            </a:prstGeom>
            <a:noFill/>
            <a:ln w="28575">
              <a:solidFill>
                <a:srgbClr val="00CC00"/>
              </a:solidFill>
              <a:round/>
              <a:headEnd/>
              <a:tailEnd/>
            </a:ln>
          </p:spPr>
        </p:cxnSp>
        <p:cxnSp>
          <p:nvCxnSpPr>
            <p:cNvPr id="15" name="AutoShape 13"/>
            <p:cNvCxnSpPr>
              <a:cxnSpLocks noChangeShapeType="1"/>
            </p:cNvCxnSpPr>
            <p:nvPr/>
          </p:nvCxnSpPr>
          <p:spPr bwMode="auto">
            <a:xfrm>
              <a:off x="3075" y="2235"/>
              <a:ext cx="0" cy="3105"/>
            </a:xfrm>
            <a:prstGeom prst="straightConnector1">
              <a:avLst/>
            </a:prstGeom>
            <a:noFill/>
            <a:ln w="9525">
              <a:solidFill>
                <a:srgbClr val="000000"/>
              </a:solidFill>
              <a:prstDash val="lgDash"/>
              <a:round/>
              <a:headEnd/>
              <a:tailEnd/>
            </a:ln>
          </p:spPr>
        </p:cxnSp>
        <p:cxnSp>
          <p:nvCxnSpPr>
            <p:cNvPr id="16" name="AutoShape 14"/>
            <p:cNvCxnSpPr>
              <a:cxnSpLocks noChangeShapeType="1"/>
            </p:cNvCxnSpPr>
            <p:nvPr/>
          </p:nvCxnSpPr>
          <p:spPr bwMode="auto">
            <a:xfrm>
              <a:off x="4665" y="3135"/>
              <a:ext cx="0" cy="2205"/>
            </a:xfrm>
            <a:prstGeom prst="straightConnector1">
              <a:avLst/>
            </a:prstGeom>
            <a:noFill/>
            <a:ln w="9525">
              <a:solidFill>
                <a:srgbClr val="FF0000"/>
              </a:solidFill>
              <a:round/>
              <a:headEnd/>
              <a:tailEnd/>
            </a:ln>
          </p:spPr>
        </p:cxnSp>
        <p:cxnSp>
          <p:nvCxnSpPr>
            <p:cNvPr id="17" name="AutoShape 15"/>
            <p:cNvCxnSpPr>
              <a:cxnSpLocks noChangeShapeType="1"/>
            </p:cNvCxnSpPr>
            <p:nvPr/>
          </p:nvCxnSpPr>
          <p:spPr bwMode="auto">
            <a:xfrm>
              <a:off x="5895" y="3870"/>
              <a:ext cx="0" cy="1470"/>
            </a:xfrm>
            <a:prstGeom prst="straightConnector1">
              <a:avLst/>
            </a:prstGeom>
            <a:noFill/>
            <a:ln w="9525">
              <a:solidFill>
                <a:srgbClr val="000000"/>
              </a:solidFill>
              <a:prstDash val="lgDash"/>
              <a:round/>
              <a:headEnd/>
              <a:tailEnd/>
            </a:ln>
          </p:spPr>
        </p:cxnSp>
        <p:cxnSp>
          <p:nvCxnSpPr>
            <p:cNvPr id="18" name="AutoShape 16"/>
            <p:cNvCxnSpPr>
              <a:cxnSpLocks noChangeShapeType="1"/>
            </p:cNvCxnSpPr>
            <p:nvPr/>
          </p:nvCxnSpPr>
          <p:spPr bwMode="auto">
            <a:xfrm>
              <a:off x="1845" y="3870"/>
              <a:ext cx="4050" cy="0"/>
            </a:xfrm>
            <a:prstGeom prst="straightConnector1">
              <a:avLst/>
            </a:prstGeom>
            <a:noFill/>
            <a:ln w="9525">
              <a:solidFill>
                <a:srgbClr val="000000"/>
              </a:solidFill>
              <a:prstDash val="lgDash"/>
              <a:round/>
              <a:headEnd/>
              <a:tailEnd/>
            </a:ln>
          </p:spPr>
        </p:cxnSp>
        <p:cxnSp>
          <p:nvCxnSpPr>
            <p:cNvPr id="19" name="AutoShape 17"/>
            <p:cNvCxnSpPr>
              <a:cxnSpLocks noChangeShapeType="1"/>
            </p:cNvCxnSpPr>
            <p:nvPr/>
          </p:nvCxnSpPr>
          <p:spPr bwMode="auto">
            <a:xfrm>
              <a:off x="1845" y="3136"/>
              <a:ext cx="2820" cy="0"/>
            </a:xfrm>
            <a:prstGeom prst="straightConnector1">
              <a:avLst/>
            </a:prstGeom>
            <a:noFill/>
            <a:ln w="12700">
              <a:solidFill>
                <a:srgbClr val="FF0000"/>
              </a:solidFill>
              <a:round/>
              <a:headEnd/>
              <a:tailEnd/>
            </a:ln>
          </p:spPr>
        </p:cxnSp>
        <p:cxnSp>
          <p:nvCxnSpPr>
            <p:cNvPr id="20" name="AutoShape 18"/>
            <p:cNvCxnSpPr>
              <a:cxnSpLocks noChangeShapeType="1"/>
            </p:cNvCxnSpPr>
            <p:nvPr/>
          </p:nvCxnSpPr>
          <p:spPr bwMode="auto">
            <a:xfrm>
              <a:off x="1845" y="2235"/>
              <a:ext cx="1230" cy="0"/>
            </a:xfrm>
            <a:prstGeom prst="straightConnector1">
              <a:avLst/>
            </a:prstGeom>
            <a:noFill/>
            <a:ln w="9525">
              <a:solidFill>
                <a:srgbClr val="000000"/>
              </a:solidFill>
              <a:prstDash val="lgDash"/>
              <a:round/>
              <a:headEnd/>
              <a:tailEnd/>
            </a:ln>
          </p:spPr>
        </p:cxnSp>
        <p:sp>
          <p:nvSpPr>
            <p:cNvPr id="21" name="Text Box 19"/>
            <p:cNvSpPr txBox="1">
              <a:spLocks noChangeArrowheads="1"/>
            </p:cNvSpPr>
            <p:nvPr/>
          </p:nvSpPr>
          <p:spPr bwMode="auto">
            <a:xfrm>
              <a:off x="1260" y="2850"/>
              <a:ext cx="49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800" b="1" i="0" u="none" strike="noStrike" cap="none" normalizeH="0" baseline="0" dirty="0" smtClean="0">
                  <a:ln>
                    <a:noFill/>
                  </a:ln>
                  <a:solidFill>
                    <a:schemeClr val="tx1"/>
                  </a:solidFill>
                  <a:effectLst/>
                  <a:latin typeface="Calibri" pitchFamily="34" charset="0"/>
                  <a:cs typeface="Arial" pitchFamily="34" charset="0"/>
                </a:rPr>
                <a:t>P</a:t>
              </a:r>
              <a:r>
                <a:rPr kumimoji="0" lang="id-ID" sz="800" b="1" i="0" u="none" strike="noStrike" cap="none" normalizeH="0" baseline="-25000" dirty="0" smtClean="0">
                  <a:ln>
                    <a:noFill/>
                  </a:ln>
                  <a:solidFill>
                    <a:schemeClr val="tx1"/>
                  </a:solidFill>
                  <a:effectLst/>
                  <a:latin typeface="Times New Roman" pitchFamily="18" charset="0"/>
                  <a:cs typeface="Arial" pitchFamily="34" charset="0"/>
                </a:rPr>
                <a:t>0</a:t>
              </a:r>
              <a:endParaRPr kumimoji="0" lang="id-ID"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20"/>
            <p:cNvSpPr txBox="1">
              <a:spLocks noChangeArrowheads="1"/>
            </p:cNvSpPr>
            <p:nvPr/>
          </p:nvSpPr>
          <p:spPr bwMode="auto">
            <a:xfrm>
              <a:off x="1260" y="1965"/>
              <a:ext cx="49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800" b="1" i="0" u="none" strike="noStrike" cap="none" normalizeH="0" baseline="0" dirty="0" smtClean="0">
                  <a:ln>
                    <a:noFill/>
                  </a:ln>
                  <a:solidFill>
                    <a:schemeClr val="tx1"/>
                  </a:solidFill>
                  <a:effectLst/>
                  <a:latin typeface="Calibri" pitchFamily="34" charset="0"/>
                  <a:cs typeface="Arial" pitchFamily="34" charset="0"/>
                </a:rPr>
                <a:t>P</a:t>
              </a:r>
              <a:r>
                <a:rPr kumimoji="0" lang="id-ID" sz="800" b="1" i="0" u="none" strike="noStrike" cap="none" normalizeH="0" baseline="-25000" dirty="0" smtClean="0">
                  <a:ln>
                    <a:noFill/>
                  </a:ln>
                  <a:solidFill>
                    <a:schemeClr val="tx1"/>
                  </a:solidFill>
                  <a:effectLst/>
                  <a:latin typeface="Calibri" pitchFamily="34" charset="0"/>
                  <a:cs typeface="Arial" pitchFamily="34" charset="0"/>
                </a:rPr>
                <a:t>1</a:t>
              </a:r>
              <a:endParaRPr kumimoji="0" lang="id-ID"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21"/>
            <p:cNvSpPr txBox="1">
              <a:spLocks noChangeArrowheads="1"/>
            </p:cNvSpPr>
            <p:nvPr/>
          </p:nvSpPr>
          <p:spPr bwMode="auto">
            <a:xfrm>
              <a:off x="2805" y="5490"/>
              <a:ext cx="69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 </a:t>
              </a:r>
              <a:r>
                <a:rPr kumimoji="0" lang="id-ID" sz="1100" b="1" i="0" u="none" strike="noStrike" cap="none" normalizeH="0" baseline="-25000" smtClean="0">
                  <a:ln>
                    <a:noFill/>
                  </a:ln>
                  <a:solidFill>
                    <a:schemeClr val="tx1"/>
                  </a:solidFill>
                  <a:effectLst/>
                  <a:latin typeface="Calibri" pitchFamily="34" charset="0"/>
                  <a:cs typeface="Arial" pitchFamily="34" charset="0"/>
                </a:rPr>
                <a:t>1</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22"/>
            <p:cNvSpPr txBox="1">
              <a:spLocks noChangeArrowheads="1"/>
            </p:cNvSpPr>
            <p:nvPr/>
          </p:nvSpPr>
          <p:spPr bwMode="auto">
            <a:xfrm>
              <a:off x="4305" y="5490"/>
              <a:ext cx="69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 </a:t>
              </a:r>
              <a:r>
                <a:rPr kumimoji="0" lang="id-ID" sz="1100" b="1" i="0" u="none" strike="noStrike" cap="none" normalizeH="0" baseline="-25000" smtClean="0">
                  <a:ln>
                    <a:noFill/>
                  </a:ln>
                  <a:solidFill>
                    <a:schemeClr val="tx1"/>
                  </a:solidFill>
                  <a:effectLst/>
                  <a:latin typeface="Times New Roman" pitchFamily="18" charset="0"/>
                  <a:cs typeface="Arial" pitchFamily="34" charset="0"/>
                </a:rPr>
                <a:t>0</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Text Box 23"/>
            <p:cNvSpPr txBox="1">
              <a:spLocks noChangeArrowheads="1"/>
            </p:cNvSpPr>
            <p:nvPr/>
          </p:nvSpPr>
          <p:spPr bwMode="auto">
            <a:xfrm>
              <a:off x="5580" y="5490"/>
              <a:ext cx="69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 </a:t>
              </a:r>
              <a:r>
                <a:rPr kumimoji="0" lang="id-ID" sz="1100" b="1" i="0" u="none" strike="noStrike" cap="none" normalizeH="0" baseline="-25000" smtClean="0">
                  <a:ln>
                    <a:noFill/>
                  </a:ln>
                  <a:solidFill>
                    <a:schemeClr val="tx1"/>
                  </a:solidFill>
                  <a:effectLst/>
                  <a:latin typeface="Calibri" pitchFamily="34" charset="0"/>
                  <a:cs typeface="Arial" pitchFamily="34" charset="0"/>
                </a:rPr>
                <a:t>2</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Text Box 25"/>
            <p:cNvSpPr txBox="1">
              <a:spLocks noChangeArrowheads="1"/>
            </p:cNvSpPr>
            <p:nvPr/>
          </p:nvSpPr>
          <p:spPr bwMode="auto">
            <a:xfrm>
              <a:off x="7350" y="5490"/>
              <a:ext cx="1755"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smtClean="0">
                  <a:ln>
                    <a:noFill/>
                  </a:ln>
                  <a:solidFill>
                    <a:schemeClr val="tx1"/>
                  </a:solidFill>
                  <a:effectLst/>
                  <a:latin typeface="Calibri" pitchFamily="34" charset="0"/>
                  <a:cs typeface="Arial" pitchFamily="34" charset="0"/>
                </a:rPr>
                <a:t>QUANTTY</a:t>
              </a: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24"/>
            <p:cNvSpPr txBox="1">
              <a:spLocks noChangeArrowheads="1"/>
            </p:cNvSpPr>
            <p:nvPr/>
          </p:nvSpPr>
          <p:spPr bwMode="auto">
            <a:xfrm>
              <a:off x="757" y="2154"/>
              <a:ext cx="510" cy="1948"/>
            </a:xfrm>
            <a:prstGeom prst="rect">
              <a:avLst/>
            </a:prstGeom>
            <a:solidFill>
              <a:srgbClr val="FFFFFF"/>
            </a:solidFill>
            <a:ln w="9525">
              <a:solidFill>
                <a:schemeClr val="accent2"/>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P</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R</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I</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C</a:t>
              </a:r>
            </a:p>
            <a:p>
              <a:pPr marL="0" marR="0" lvl="0" indent="0" algn="l" defTabSz="914400" rtl="0" eaLnBrk="1" fontAlgn="base" latinLnBrk="0" hangingPunct="1">
                <a:lnSpc>
                  <a:spcPct val="100000"/>
                </a:lnSpc>
                <a:spcBef>
                  <a:spcPct val="0"/>
                </a:spcBef>
                <a:spcAft>
                  <a:spcPts val="1000"/>
                </a:spcAft>
                <a:buClrTx/>
                <a:buSzTx/>
                <a:buFontTx/>
                <a:buNone/>
                <a:tabLst/>
              </a:pPr>
              <a:r>
                <a:rPr kumimoji="0" lang="id-ID" sz="1100" b="1" i="0" u="none" strike="noStrike" cap="none" normalizeH="0" baseline="0" dirty="0" smtClean="0">
                  <a:ln>
                    <a:noFill/>
                  </a:ln>
                  <a:solidFill>
                    <a:schemeClr val="tx1"/>
                  </a:solidFill>
                  <a:effectLst/>
                  <a:latin typeface="Calibri" pitchFamily="34" charset="0"/>
                  <a:cs typeface="Arial" pitchFamily="34" charset="0"/>
                </a:rPr>
                <a:t>E</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800600" y="0"/>
            <a:ext cx="4343400" cy="771508"/>
          </a:xfrm>
        </p:spPr>
        <p:txBody>
          <a:bodyPr/>
          <a:lstStyle/>
          <a:p>
            <a:r>
              <a:rPr lang="id-ID" dirty="0" smtClean="0">
                <a:solidFill>
                  <a:srgbClr val="000000"/>
                </a:solidFill>
                <a:latin typeface="Tahoma" pitchFamily="112" charset="0"/>
                <a:cs typeface="Tahoma" pitchFamily="112" charset="0"/>
              </a:rPr>
              <a:t>SOAL NO. 3</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428596" y="928670"/>
            <a:ext cx="8447856" cy="895344"/>
          </a:xfrm>
        </p:spPr>
        <p:txBody>
          <a:bodyPr/>
          <a:lstStyle/>
          <a:p>
            <a:pPr algn="just">
              <a:lnSpc>
                <a:spcPct val="90000"/>
              </a:lnSpc>
            </a:pPr>
            <a:r>
              <a:rPr lang="en-US" sz="2800" dirty="0" smtClean="0"/>
              <a:t>4</a:t>
            </a:r>
            <a:r>
              <a:rPr lang="id-ID" sz="2800" dirty="0" smtClean="0"/>
              <a:t> STRUKTUR PASAR DALAM KEGIATAN WISATA (JELASKAN DAN CONTOH)</a:t>
            </a:r>
            <a:endParaRPr lang="en-US" sz="2800" dirty="0" smtClean="0"/>
          </a:p>
          <a:p>
            <a:pPr>
              <a:buNone/>
            </a:pPr>
            <a:endParaRPr lang="en-US" sz="2800" dirty="0" smtClean="0"/>
          </a:p>
        </p:txBody>
      </p:sp>
      <p:pic>
        <p:nvPicPr>
          <p:cNvPr id="44034" name="Picture 2" descr="http://t3.gstatic.com/images?q=tbn:ANd9GcSmAjAGugfT93YMQk9Vp4o8PR5w-YiH5xT18WQhT4mQ5-4ooZ_O"/>
          <p:cNvPicPr>
            <a:picLocks noChangeAspect="1" noChangeArrowheads="1"/>
          </p:cNvPicPr>
          <p:nvPr/>
        </p:nvPicPr>
        <p:blipFill>
          <a:blip r:embed="rId2"/>
          <a:srcRect/>
          <a:stretch>
            <a:fillRect/>
          </a:stretch>
        </p:blipFill>
        <p:spPr bwMode="auto">
          <a:xfrm>
            <a:off x="642910" y="2000240"/>
            <a:ext cx="2466975" cy="1857376"/>
          </a:xfrm>
          <a:prstGeom prst="rect">
            <a:avLst/>
          </a:prstGeom>
          <a:noFill/>
        </p:spPr>
      </p:pic>
      <p:pic>
        <p:nvPicPr>
          <p:cNvPr id="44036" name="Picture 4" descr="http://t3.gstatic.com/images?q=tbn:ANd9GcStmU1rhLx-Ndo2pPYhTQWN42tAHD6b8j4QcQGGMn37ynDXz4L-"/>
          <p:cNvPicPr>
            <a:picLocks noChangeAspect="1" noChangeArrowheads="1"/>
          </p:cNvPicPr>
          <p:nvPr/>
        </p:nvPicPr>
        <p:blipFill>
          <a:blip r:embed="rId3"/>
          <a:srcRect/>
          <a:stretch>
            <a:fillRect/>
          </a:stretch>
        </p:blipFill>
        <p:spPr bwMode="auto">
          <a:xfrm>
            <a:off x="2571736" y="3786190"/>
            <a:ext cx="2466975" cy="1847851"/>
          </a:xfrm>
          <a:prstGeom prst="rect">
            <a:avLst/>
          </a:prstGeom>
          <a:noFill/>
        </p:spPr>
      </p:pic>
      <p:pic>
        <p:nvPicPr>
          <p:cNvPr id="44038" name="Picture 6" descr="http://t3.gstatic.com/images?q=tbn:ANd9GcQ5uBnHClwbhcsK6fhz5YEyDUSKhdltUTP7IDwA9iqdrdnooMQbpg"/>
          <p:cNvPicPr>
            <a:picLocks noChangeAspect="1" noChangeArrowheads="1"/>
          </p:cNvPicPr>
          <p:nvPr/>
        </p:nvPicPr>
        <p:blipFill>
          <a:blip r:embed="rId4"/>
          <a:srcRect/>
          <a:stretch>
            <a:fillRect/>
          </a:stretch>
        </p:blipFill>
        <p:spPr bwMode="auto">
          <a:xfrm>
            <a:off x="3929058" y="2071678"/>
            <a:ext cx="3028950" cy="1514475"/>
          </a:xfrm>
          <a:prstGeom prst="rect">
            <a:avLst/>
          </a:prstGeom>
          <a:noFill/>
        </p:spPr>
      </p:pic>
      <p:pic>
        <p:nvPicPr>
          <p:cNvPr id="44040" name="Picture 8" descr="http://t2.gstatic.com/images?q=tbn:ANd9GcQbMrq0oPjyPbM5oqojLTaFcaD4fRoSw5cSWf7aIx-kzylSkaCwWg"/>
          <p:cNvPicPr>
            <a:picLocks noChangeAspect="1" noChangeArrowheads="1"/>
          </p:cNvPicPr>
          <p:nvPr/>
        </p:nvPicPr>
        <p:blipFill>
          <a:blip r:embed="rId5"/>
          <a:srcRect/>
          <a:stretch>
            <a:fillRect/>
          </a:stretch>
        </p:blipFill>
        <p:spPr bwMode="auto">
          <a:xfrm>
            <a:off x="6000760" y="3500438"/>
            <a:ext cx="2619375" cy="1743076"/>
          </a:xfrm>
          <a:prstGeom prst="rect">
            <a:avLst/>
          </a:prstGeom>
          <a:noFill/>
        </p:spPr>
      </p:pic>
      <p:sp>
        <p:nvSpPr>
          <p:cNvPr id="8" name="TextBox 7"/>
          <p:cNvSpPr txBox="1"/>
          <p:nvPr/>
        </p:nvSpPr>
        <p:spPr>
          <a:xfrm>
            <a:off x="1071538" y="4000504"/>
            <a:ext cx="714380" cy="1107996"/>
          </a:xfrm>
          <a:prstGeom prst="rect">
            <a:avLst/>
          </a:prstGeom>
          <a:noFill/>
        </p:spPr>
        <p:txBody>
          <a:bodyPr wrap="square" rtlCol="0">
            <a:spAutoFit/>
          </a:bodyPr>
          <a:lstStyle/>
          <a:p>
            <a:r>
              <a:rPr lang="id-ID" sz="6600" b="1" dirty="0" smtClean="0">
                <a:ln>
                  <a:solidFill>
                    <a:srgbClr val="0070C0"/>
                  </a:solidFill>
                </a:ln>
                <a:solidFill>
                  <a:srgbClr val="FF0000"/>
                </a:solidFill>
              </a:rPr>
              <a:t>?</a:t>
            </a:r>
            <a:endParaRPr lang="id-ID" sz="6600" b="1" dirty="0">
              <a:ln>
                <a:solidFill>
                  <a:srgbClr val="0070C0"/>
                </a:solidFill>
              </a:ln>
              <a:solidFill>
                <a:srgbClr val="FF0000"/>
              </a:solidFill>
            </a:endParaRPr>
          </a:p>
        </p:txBody>
      </p:sp>
      <p:sp>
        <p:nvSpPr>
          <p:cNvPr id="9" name="TextBox 8"/>
          <p:cNvSpPr txBox="1"/>
          <p:nvPr/>
        </p:nvSpPr>
        <p:spPr>
          <a:xfrm>
            <a:off x="3143240" y="2285992"/>
            <a:ext cx="714380" cy="1107996"/>
          </a:xfrm>
          <a:prstGeom prst="rect">
            <a:avLst/>
          </a:prstGeom>
          <a:noFill/>
        </p:spPr>
        <p:txBody>
          <a:bodyPr wrap="square" rtlCol="0">
            <a:spAutoFit/>
          </a:bodyPr>
          <a:lstStyle/>
          <a:p>
            <a:r>
              <a:rPr lang="id-ID" sz="6600" b="1" dirty="0" smtClean="0">
                <a:ln>
                  <a:solidFill>
                    <a:srgbClr val="0070C0"/>
                  </a:solidFill>
                </a:ln>
                <a:solidFill>
                  <a:srgbClr val="FF0000"/>
                </a:solidFill>
              </a:rPr>
              <a:t>?</a:t>
            </a:r>
            <a:endParaRPr lang="id-ID" sz="6600" b="1" dirty="0">
              <a:ln>
                <a:solidFill>
                  <a:srgbClr val="0070C0"/>
                </a:solidFill>
              </a:ln>
              <a:solidFill>
                <a:srgbClr val="FF0000"/>
              </a:solidFill>
            </a:endParaRPr>
          </a:p>
        </p:txBody>
      </p:sp>
      <p:sp>
        <p:nvSpPr>
          <p:cNvPr id="10" name="TextBox 9"/>
          <p:cNvSpPr txBox="1"/>
          <p:nvPr/>
        </p:nvSpPr>
        <p:spPr>
          <a:xfrm>
            <a:off x="5072066" y="4143380"/>
            <a:ext cx="714380" cy="1107996"/>
          </a:xfrm>
          <a:prstGeom prst="rect">
            <a:avLst/>
          </a:prstGeom>
          <a:noFill/>
        </p:spPr>
        <p:txBody>
          <a:bodyPr wrap="square" rtlCol="0">
            <a:spAutoFit/>
          </a:bodyPr>
          <a:lstStyle/>
          <a:p>
            <a:r>
              <a:rPr lang="id-ID" sz="6600" b="1" dirty="0" smtClean="0">
                <a:ln>
                  <a:solidFill>
                    <a:srgbClr val="0070C0"/>
                  </a:solidFill>
                </a:ln>
                <a:solidFill>
                  <a:srgbClr val="FF0000"/>
                </a:solidFill>
              </a:rPr>
              <a:t>?</a:t>
            </a:r>
            <a:endParaRPr lang="id-ID" sz="6600" b="1" dirty="0">
              <a:ln>
                <a:solidFill>
                  <a:srgbClr val="0070C0"/>
                </a:solidFill>
              </a:ln>
              <a:solidFill>
                <a:srgbClr val="FF0000"/>
              </a:solidFill>
            </a:endParaRPr>
          </a:p>
        </p:txBody>
      </p:sp>
      <p:sp>
        <p:nvSpPr>
          <p:cNvPr id="11" name="TextBox 10"/>
          <p:cNvSpPr txBox="1"/>
          <p:nvPr/>
        </p:nvSpPr>
        <p:spPr>
          <a:xfrm>
            <a:off x="7572396" y="2285992"/>
            <a:ext cx="714380" cy="1107996"/>
          </a:xfrm>
          <a:prstGeom prst="rect">
            <a:avLst/>
          </a:prstGeom>
          <a:noFill/>
        </p:spPr>
        <p:txBody>
          <a:bodyPr wrap="square" rtlCol="0">
            <a:spAutoFit/>
          </a:bodyPr>
          <a:lstStyle/>
          <a:p>
            <a:r>
              <a:rPr lang="id-ID" sz="6600" b="1" dirty="0" smtClean="0">
                <a:ln>
                  <a:solidFill>
                    <a:srgbClr val="0070C0"/>
                  </a:solidFill>
                </a:ln>
                <a:solidFill>
                  <a:srgbClr val="FF0000"/>
                </a:solidFill>
              </a:rPr>
              <a:t>?</a:t>
            </a:r>
            <a:endParaRPr lang="id-ID" sz="6600" b="1" dirty="0">
              <a:ln>
                <a:solidFill>
                  <a:srgbClr val="0070C0"/>
                </a:solidFill>
              </a:ln>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43438" y="0"/>
            <a:ext cx="4500562" cy="642918"/>
          </a:xfrm>
        </p:spPr>
        <p:txBody>
          <a:bodyPr/>
          <a:lstStyle/>
          <a:p>
            <a:r>
              <a:rPr lang="id-ID" dirty="0" smtClean="0">
                <a:solidFill>
                  <a:srgbClr val="000000"/>
                </a:solidFill>
                <a:latin typeface="Tahoma" pitchFamily="112" charset="0"/>
                <a:cs typeface="Tahoma" pitchFamily="112" charset="0"/>
              </a:rPr>
              <a:t>JAWABAN 3</a:t>
            </a:r>
            <a:endParaRPr lang="en-US" dirty="0" smtClean="0">
              <a:solidFill>
                <a:srgbClr val="000000"/>
              </a:solidFill>
              <a:latin typeface="Tahoma" pitchFamily="112" charset="0"/>
              <a:cs typeface="Tahoma" pitchFamily="112" charset="0"/>
            </a:endParaRPr>
          </a:p>
        </p:txBody>
      </p:sp>
      <p:sp>
        <p:nvSpPr>
          <p:cNvPr id="6147" name="Content Placeholder 2"/>
          <p:cNvSpPr>
            <a:spLocks noGrp="1"/>
          </p:cNvSpPr>
          <p:nvPr>
            <p:ph idx="1"/>
          </p:nvPr>
        </p:nvSpPr>
        <p:spPr>
          <a:xfrm>
            <a:off x="428596" y="928670"/>
            <a:ext cx="8447856" cy="571504"/>
          </a:xfrm>
        </p:spPr>
        <p:txBody>
          <a:bodyPr/>
          <a:lstStyle/>
          <a:p>
            <a:pPr algn="just">
              <a:lnSpc>
                <a:spcPct val="90000"/>
              </a:lnSpc>
            </a:pPr>
            <a:r>
              <a:rPr lang="en-US" sz="2800" dirty="0" smtClean="0"/>
              <a:t>4</a:t>
            </a:r>
            <a:r>
              <a:rPr lang="id-ID" sz="2800" dirty="0" smtClean="0"/>
              <a:t> STRUKTUR PASAR DALAM KEGIATAN WISATA</a:t>
            </a:r>
            <a:endParaRPr lang="en-US" sz="2800" dirty="0" smtClean="0"/>
          </a:p>
          <a:p>
            <a:pPr>
              <a:buNone/>
            </a:pPr>
            <a:endParaRPr lang="en-US" sz="2800" dirty="0" smtClean="0"/>
          </a:p>
        </p:txBody>
      </p:sp>
      <p:pic>
        <p:nvPicPr>
          <p:cNvPr id="44034" name="Picture 2" descr="http://t3.gstatic.com/images?q=tbn:ANd9GcSmAjAGugfT93YMQk9Vp4o8PR5w-YiH5xT18WQhT4mQ5-4ooZ_O"/>
          <p:cNvPicPr>
            <a:picLocks noChangeAspect="1" noChangeArrowheads="1"/>
          </p:cNvPicPr>
          <p:nvPr/>
        </p:nvPicPr>
        <p:blipFill>
          <a:blip r:embed="rId2"/>
          <a:srcRect/>
          <a:stretch>
            <a:fillRect/>
          </a:stretch>
        </p:blipFill>
        <p:spPr bwMode="auto">
          <a:xfrm>
            <a:off x="642910" y="2000240"/>
            <a:ext cx="2466975" cy="1857376"/>
          </a:xfrm>
          <a:prstGeom prst="rect">
            <a:avLst/>
          </a:prstGeom>
          <a:noFill/>
        </p:spPr>
      </p:pic>
      <p:pic>
        <p:nvPicPr>
          <p:cNvPr id="44036" name="Picture 4" descr="http://t3.gstatic.com/images?q=tbn:ANd9GcStmU1rhLx-Ndo2pPYhTQWN42tAHD6b8j4QcQGGMn37ynDXz4L-"/>
          <p:cNvPicPr>
            <a:picLocks noChangeAspect="1" noChangeArrowheads="1"/>
          </p:cNvPicPr>
          <p:nvPr/>
        </p:nvPicPr>
        <p:blipFill>
          <a:blip r:embed="rId3"/>
          <a:srcRect/>
          <a:stretch>
            <a:fillRect/>
          </a:stretch>
        </p:blipFill>
        <p:spPr bwMode="auto">
          <a:xfrm>
            <a:off x="2571736" y="3786190"/>
            <a:ext cx="2466975" cy="1847851"/>
          </a:xfrm>
          <a:prstGeom prst="rect">
            <a:avLst/>
          </a:prstGeom>
          <a:noFill/>
        </p:spPr>
      </p:pic>
      <p:pic>
        <p:nvPicPr>
          <p:cNvPr id="44038" name="Picture 6" descr="http://t3.gstatic.com/images?q=tbn:ANd9GcQ5uBnHClwbhcsK6fhz5YEyDUSKhdltUTP7IDwA9iqdrdnooMQbpg"/>
          <p:cNvPicPr>
            <a:picLocks noChangeAspect="1" noChangeArrowheads="1"/>
          </p:cNvPicPr>
          <p:nvPr/>
        </p:nvPicPr>
        <p:blipFill>
          <a:blip r:embed="rId4"/>
          <a:srcRect/>
          <a:stretch>
            <a:fillRect/>
          </a:stretch>
        </p:blipFill>
        <p:spPr bwMode="auto">
          <a:xfrm>
            <a:off x="3929058" y="2071678"/>
            <a:ext cx="3028950" cy="1514475"/>
          </a:xfrm>
          <a:prstGeom prst="rect">
            <a:avLst/>
          </a:prstGeom>
          <a:noFill/>
        </p:spPr>
      </p:pic>
      <p:pic>
        <p:nvPicPr>
          <p:cNvPr id="44040" name="Picture 8" descr="http://t2.gstatic.com/images?q=tbn:ANd9GcQbMrq0oPjyPbM5oqojLTaFcaD4fRoSw5cSWf7aIx-kzylSkaCwWg"/>
          <p:cNvPicPr>
            <a:picLocks noChangeAspect="1" noChangeArrowheads="1"/>
          </p:cNvPicPr>
          <p:nvPr/>
        </p:nvPicPr>
        <p:blipFill>
          <a:blip r:embed="rId5"/>
          <a:srcRect/>
          <a:stretch>
            <a:fillRect/>
          </a:stretch>
        </p:blipFill>
        <p:spPr bwMode="auto">
          <a:xfrm>
            <a:off x="6000760" y="3500438"/>
            <a:ext cx="2619375" cy="1743076"/>
          </a:xfrm>
          <a:prstGeom prst="rect">
            <a:avLst/>
          </a:prstGeom>
          <a:noFill/>
        </p:spPr>
      </p:pic>
      <p:sp>
        <p:nvSpPr>
          <p:cNvPr id="8" name="TextBox 7"/>
          <p:cNvSpPr txBox="1"/>
          <p:nvPr/>
        </p:nvSpPr>
        <p:spPr>
          <a:xfrm>
            <a:off x="1928794" y="5572140"/>
            <a:ext cx="3357586" cy="830997"/>
          </a:xfrm>
          <a:prstGeom prst="rect">
            <a:avLst/>
          </a:prstGeom>
          <a:solidFill>
            <a:schemeClr val="tx2">
              <a:lumMod val="20000"/>
              <a:lumOff val="80000"/>
            </a:schemeClr>
          </a:solidFill>
        </p:spPr>
        <p:txBody>
          <a:bodyPr wrap="square" rtlCol="0">
            <a:spAutoFit/>
          </a:bodyPr>
          <a:lstStyle/>
          <a:p>
            <a:r>
              <a:rPr lang="id-ID" sz="2400" b="1" dirty="0" smtClean="0">
                <a:ln>
                  <a:solidFill>
                    <a:srgbClr val="0070C0"/>
                  </a:solidFill>
                </a:ln>
                <a:solidFill>
                  <a:srgbClr val="FF0000"/>
                </a:solidFill>
              </a:rPr>
              <a:t>PASAR PERSAINGAN </a:t>
            </a:r>
          </a:p>
          <a:p>
            <a:r>
              <a:rPr lang="id-ID" sz="2400" b="1" dirty="0" smtClean="0">
                <a:ln>
                  <a:solidFill>
                    <a:srgbClr val="0070C0"/>
                  </a:solidFill>
                </a:ln>
                <a:solidFill>
                  <a:srgbClr val="FF0000"/>
                </a:solidFill>
              </a:rPr>
              <a:t>SEMPURNA</a:t>
            </a:r>
            <a:endParaRPr lang="id-ID" sz="2400" b="1" dirty="0">
              <a:ln>
                <a:solidFill>
                  <a:srgbClr val="0070C0"/>
                </a:solidFill>
              </a:ln>
              <a:solidFill>
                <a:srgbClr val="FF0000"/>
              </a:solidFill>
            </a:endParaRPr>
          </a:p>
        </p:txBody>
      </p:sp>
      <p:sp>
        <p:nvSpPr>
          <p:cNvPr id="9" name="TextBox 8"/>
          <p:cNvSpPr txBox="1"/>
          <p:nvPr/>
        </p:nvSpPr>
        <p:spPr>
          <a:xfrm>
            <a:off x="785786" y="1643050"/>
            <a:ext cx="2143140" cy="461665"/>
          </a:xfrm>
          <a:prstGeom prst="rect">
            <a:avLst/>
          </a:prstGeom>
          <a:solidFill>
            <a:schemeClr val="tx2">
              <a:lumMod val="20000"/>
              <a:lumOff val="80000"/>
            </a:schemeClr>
          </a:solidFill>
        </p:spPr>
        <p:txBody>
          <a:bodyPr wrap="square" rtlCol="0">
            <a:spAutoFit/>
          </a:bodyPr>
          <a:lstStyle/>
          <a:p>
            <a:r>
              <a:rPr lang="id-ID" sz="2400" b="1" dirty="0" smtClean="0">
                <a:ln>
                  <a:solidFill>
                    <a:srgbClr val="0070C0"/>
                  </a:solidFill>
                </a:ln>
                <a:solidFill>
                  <a:srgbClr val="FF0000"/>
                </a:solidFill>
              </a:rPr>
              <a:t>OLIGOPOLY</a:t>
            </a:r>
            <a:endParaRPr lang="id-ID" sz="2400" b="1" dirty="0">
              <a:ln>
                <a:solidFill>
                  <a:srgbClr val="0070C0"/>
                </a:solidFill>
              </a:ln>
              <a:solidFill>
                <a:srgbClr val="FF0000"/>
              </a:solidFill>
            </a:endParaRPr>
          </a:p>
        </p:txBody>
      </p:sp>
      <p:sp>
        <p:nvSpPr>
          <p:cNvPr id="10" name="TextBox 9"/>
          <p:cNvSpPr txBox="1"/>
          <p:nvPr/>
        </p:nvSpPr>
        <p:spPr>
          <a:xfrm>
            <a:off x="6000760" y="5072074"/>
            <a:ext cx="2571768" cy="461665"/>
          </a:xfrm>
          <a:prstGeom prst="rect">
            <a:avLst/>
          </a:prstGeom>
          <a:solidFill>
            <a:schemeClr val="tx2">
              <a:lumMod val="20000"/>
              <a:lumOff val="80000"/>
            </a:schemeClr>
          </a:solidFill>
        </p:spPr>
        <p:txBody>
          <a:bodyPr wrap="square" rtlCol="0">
            <a:spAutoFit/>
          </a:bodyPr>
          <a:lstStyle/>
          <a:p>
            <a:r>
              <a:rPr lang="id-ID" sz="2400" b="1" dirty="0" smtClean="0">
                <a:ln>
                  <a:solidFill>
                    <a:srgbClr val="0070C0"/>
                  </a:solidFill>
                </a:ln>
                <a:solidFill>
                  <a:srgbClr val="FF0000"/>
                </a:solidFill>
              </a:rPr>
              <a:t>MONOPOLISTIK</a:t>
            </a:r>
            <a:endParaRPr lang="id-ID" sz="2400" b="1" dirty="0">
              <a:ln>
                <a:solidFill>
                  <a:srgbClr val="0070C0"/>
                </a:solidFill>
              </a:ln>
              <a:solidFill>
                <a:srgbClr val="FF0000"/>
              </a:solidFill>
            </a:endParaRPr>
          </a:p>
        </p:txBody>
      </p:sp>
      <p:sp>
        <p:nvSpPr>
          <p:cNvPr id="11" name="TextBox 10"/>
          <p:cNvSpPr txBox="1"/>
          <p:nvPr/>
        </p:nvSpPr>
        <p:spPr>
          <a:xfrm>
            <a:off x="4429124" y="1714488"/>
            <a:ext cx="2071702" cy="461665"/>
          </a:xfrm>
          <a:prstGeom prst="rect">
            <a:avLst/>
          </a:prstGeom>
          <a:solidFill>
            <a:schemeClr val="tx2">
              <a:lumMod val="20000"/>
              <a:lumOff val="80000"/>
            </a:schemeClr>
          </a:solidFill>
        </p:spPr>
        <p:txBody>
          <a:bodyPr wrap="square" rtlCol="0">
            <a:spAutoFit/>
          </a:bodyPr>
          <a:lstStyle/>
          <a:p>
            <a:r>
              <a:rPr lang="id-ID" sz="2400" b="1" dirty="0" smtClean="0">
                <a:ln>
                  <a:solidFill>
                    <a:srgbClr val="0070C0"/>
                  </a:solidFill>
                </a:ln>
                <a:solidFill>
                  <a:srgbClr val="FF0000"/>
                </a:solidFill>
              </a:rPr>
              <a:t>MONOPOLY</a:t>
            </a:r>
            <a:endParaRPr lang="id-ID" sz="2400" b="1" dirty="0">
              <a:ln>
                <a:solidFill>
                  <a:srgbClr val="0070C0"/>
                </a:solidFill>
              </a:ln>
              <a:solidFill>
                <a:srgbClr val="FF0000"/>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P101971732_template">
  <a:themeElements>
    <a:clrScheme name="green &amp; yellow">
      <a:dk1>
        <a:srgbClr val="000000"/>
      </a:dk1>
      <a:lt1>
        <a:srgbClr val="000000"/>
      </a:lt1>
      <a:dk2>
        <a:srgbClr val="1F497D"/>
      </a:dk2>
      <a:lt2>
        <a:srgbClr val="4E9E00"/>
      </a:lt2>
      <a:accent1>
        <a:srgbClr val="EDC201"/>
      </a:accent1>
      <a:accent2>
        <a:srgbClr val="2C4000"/>
      </a:accent2>
      <a:accent3>
        <a:srgbClr val="000000"/>
      </a:accent3>
      <a:accent4>
        <a:srgbClr val="8064A2"/>
      </a:accent4>
      <a:accent5>
        <a:srgbClr val="4BACC6"/>
      </a:accent5>
      <a:accent6>
        <a:srgbClr val="F79646"/>
      </a:accent6>
      <a:hlink>
        <a:srgbClr val="A07500"/>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11E854A-E0A2-4DE2-8189-6C110881BF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TP101971732_template</Template>
  <TotalTime>462</TotalTime>
  <Words>1131</Words>
  <Application>Microsoft Office PowerPoint</Application>
  <PresentationFormat>On-screen Show (4:3)</PresentationFormat>
  <Paragraphs>148</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TP101971732_template</vt:lpstr>
      <vt:lpstr>EVALUASI PRA-UTS</vt:lpstr>
      <vt:lpstr>PETUNJUK</vt:lpstr>
      <vt:lpstr>SOAL NO. 1</vt:lpstr>
      <vt:lpstr>JAWABAN 1</vt:lpstr>
      <vt:lpstr>SOAL NO. 2</vt:lpstr>
      <vt:lpstr>JAWABAN 2</vt:lpstr>
      <vt:lpstr>SAMBUNGAN JAWABAN 2</vt:lpstr>
      <vt:lpstr>SOAL NO. 3</vt:lpstr>
      <vt:lpstr>JAWABAN 3</vt:lpstr>
      <vt:lpstr>SAMBUNGAN JAWABAN 3</vt:lpstr>
      <vt:lpstr>SOAL NO. 4</vt:lpstr>
      <vt:lpstr>JAWABAN 4</vt:lpstr>
      <vt:lpstr>SOAL NO. 5</vt:lpstr>
      <vt:lpstr>JAWABAN 5</vt:lpstr>
      <vt:lpstr>SOAL NO. 6</vt:lpstr>
      <vt:lpstr>JAWABAN 6</vt:lpstr>
      <vt:lpstr>SOAL NO. 7</vt:lpstr>
      <vt:lpstr>JAWABAN 7</vt:lpstr>
      <vt:lpstr>Skema keterkaitan antara wisata, ekonomi dan lingkungan</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KUIS PRA-UTS</dc:title>
  <dc:creator>pini</dc:creator>
  <cp:lastModifiedBy>Lenovo</cp:lastModifiedBy>
  <cp:revision>64</cp:revision>
  <dcterms:created xsi:type="dcterms:W3CDTF">2010-10-18T22:38:04Z</dcterms:created>
  <dcterms:modified xsi:type="dcterms:W3CDTF">2012-10-20T09:49:18Z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TC101971733</vt:lpwstr>
  </property>
</Properties>
</file>